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840" r:id="rId4"/>
  </p:sldMasterIdLst>
  <p:notesMasterIdLst>
    <p:notesMasterId r:id="rId21"/>
  </p:notesMasterIdLst>
  <p:handoutMasterIdLst>
    <p:handoutMasterId r:id="rId22"/>
  </p:handoutMasterIdLst>
  <p:sldIdLst>
    <p:sldId id="264" r:id="rId5"/>
    <p:sldId id="275" r:id="rId6"/>
    <p:sldId id="260" r:id="rId7"/>
    <p:sldId id="284" r:id="rId8"/>
    <p:sldId id="274" r:id="rId9"/>
    <p:sldId id="282" r:id="rId10"/>
    <p:sldId id="276" r:id="rId11"/>
    <p:sldId id="283" r:id="rId12"/>
    <p:sldId id="277" r:id="rId13"/>
    <p:sldId id="278" r:id="rId14"/>
    <p:sldId id="258" r:id="rId15"/>
    <p:sldId id="285" r:id="rId16"/>
    <p:sldId id="280" r:id="rId17"/>
    <p:sldId id="281" r:id="rId18"/>
    <p:sldId id="286" r:id="rId19"/>
    <p:sldId id="273" r:id="rId20"/>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4033" autoAdjust="0"/>
  </p:normalViewPr>
  <p:slideViewPr>
    <p:cSldViewPr snapToGrid="0">
      <p:cViewPr varScale="1">
        <p:scale>
          <a:sx n="49" d="100"/>
          <a:sy n="49" d="100"/>
        </p:scale>
        <p:origin x="1336" y="52"/>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60" d="100"/>
          <a:sy n="60" d="100"/>
        </p:scale>
        <p:origin x="1642"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0C64AD-A702-42D9-8C27-1A73F4995E3A}"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08A4D3A2-CEEB-4E25-83B1-BA2A46CA8CDC}">
      <dgm:prSet/>
      <dgm:spPr/>
      <dgm:t>
        <a:bodyPr/>
        <a:lstStyle/>
        <a:p>
          <a:pPr>
            <a:lnSpc>
              <a:spcPct val="100000"/>
            </a:lnSpc>
            <a:defRPr cap="all"/>
          </a:pPr>
          <a:r>
            <a:rPr lang="en-US" dirty="0"/>
            <a:t>Planning </a:t>
          </a:r>
        </a:p>
      </dgm:t>
    </dgm:pt>
    <dgm:pt modelId="{17ED7668-C7A2-411B-828D-708070FCAAC6}" type="parTrans" cxnId="{A6FB641B-0AF5-4ECD-BDDE-D85490EE8EF9}">
      <dgm:prSet/>
      <dgm:spPr/>
      <dgm:t>
        <a:bodyPr/>
        <a:lstStyle/>
        <a:p>
          <a:endParaRPr lang="en-US"/>
        </a:p>
      </dgm:t>
    </dgm:pt>
    <dgm:pt modelId="{9C7AE053-0AB0-457B-A930-61DA08D3F62C}" type="sibTrans" cxnId="{A6FB641B-0AF5-4ECD-BDDE-D85490EE8EF9}">
      <dgm:prSet/>
      <dgm:spPr/>
      <dgm:t>
        <a:bodyPr/>
        <a:lstStyle/>
        <a:p>
          <a:endParaRPr lang="en-US"/>
        </a:p>
      </dgm:t>
    </dgm:pt>
    <dgm:pt modelId="{1B33FB5C-F9BA-4278-8A24-45DFD21B3220}">
      <dgm:prSet/>
      <dgm:spPr/>
      <dgm:t>
        <a:bodyPr/>
        <a:lstStyle/>
        <a:p>
          <a:pPr>
            <a:lnSpc>
              <a:spcPct val="100000"/>
            </a:lnSpc>
            <a:defRPr cap="all"/>
          </a:pPr>
          <a:r>
            <a:rPr lang="en-US" dirty="0"/>
            <a:t>Finances and Oversight</a:t>
          </a:r>
        </a:p>
      </dgm:t>
    </dgm:pt>
    <dgm:pt modelId="{787EC892-6682-48CB-884E-635396D44445}" type="parTrans" cxnId="{92BEB2E0-945D-4A01-BA22-6818F7C00303}">
      <dgm:prSet/>
      <dgm:spPr/>
      <dgm:t>
        <a:bodyPr/>
        <a:lstStyle/>
        <a:p>
          <a:endParaRPr lang="en-US"/>
        </a:p>
      </dgm:t>
    </dgm:pt>
    <dgm:pt modelId="{60A74963-9A97-419B-9B78-5CD81A79AF8F}" type="sibTrans" cxnId="{92BEB2E0-945D-4A01-BA22-6818F7C00303}">
      <dgm:prSet/>
      <dgm:spPr/>
      <dgm:t>
        <a:bodyPr/>
        <a:lstStyle/>
        <a:p>
          <a:endParaRPr lang="en-US"/>
        </a:p>
      </dgm:t>
    </dgm:pt>
    <dgm:pt modelId="{17D3A00E-1F7D-4191-9AEE-C43CFFF64414}">
      <dgm:prSet/>
      <dgm:spPr/>
      <dgm:t>
        <a:bodyPr/>
        <a:lstStyle/>
        <a:p>
          <a:pPr>
            <a:lnSpc>
              <a:spcPct val="100000"/>
            </a:lnSpc>
            <a:defRPr cap="all"/>
          </a:pPr>
          <a:r>
            <a:rPr lang="en-US" dirty="0"/>
            <a:t>Staff and Volunteers</a:t>
          </a:r>
        </a:p>
      </dgm:t>
    </dgm:pt>
    <dgm:pt modelId="{010BCCCA-CB37-419A-B6D2-4F1AC86F8DC9}" type="sibTrans" cxnId="{6F0B2606-4A67-4D1D-AFA4-BD3298A6CA57}">
      <dgm:prSet/>
      <dgm:spPr/>
      <dgm:t>
        <a:bodyPr/>
        <a:lstStyle/>
        <a:p>
          <a:endParaRPr lang="en-US"/>
        </a:p>
      </dgm:t>
    </dgm:pt>
    <dgm:pt modelId="{31069C98-277C-41E3-A9FC-F99C462FB40B}" type="parTrans" cxnId="{6F0B2606-4A67-4D1D-AFA4-BD3298A6CA57}">
      <dgm:prSet/>
      <dgm:spPr/>
      <dgm:t>
        <a:bodyPr/>
        <a:lstStyle/>
        <a:p>
          <a:endParaRPr lang="en-US"/>
        </a:p>
      </dgm:t>
    </dgm:pt>
    <dgm:pt modelId="{84CC74DF-A3E9-428E-99CB-C4C8FDB85C7B}" type="pres">
      <dgm:prSet presAssocID="{6E0C64AD-A702-42D9-8C27-1A73F4995E3A}" presName="root" presStyleCnt="0">
        <dgm:presLayoutVars>
          <dgm:dir/>
          <dgm:resizeHandles val="exact"/>
        </dgm:presLayoutVars>
      </dgm:prSet>
      <dgm:spPr/>
    </dgm:pt>
    <dgm:pt modelId="{10F9D520-2468-4F92-9FB5-0C3C7B80D0C7}" type="pres">
      <dgm:prSet presAssocID="{08A4D3A2-CEEB-4E25-83B1-BA2A46CA8CDC}" presName="compNode" presStyleCnt="0"/>
      <dgm:spPr/>
    </dgm:pt>
    <dgm:pt modelId="{CCA632C9-3557-4881-8320-4CC3B08F97B9}" type="pres">
      <dgm:prSet presAssocID="{08A4D3A2-CEEB-4E25-83B1-BA2A46CA8CDC}" presName="iconBgRect" presStyleLbl="bgShp" presStyleIdx="0" presStyleCnt="3"/>
      <dgm:spPr/>
    </dgm:pt>
    <dgm:pt modelId="{A42CA7D0-F69E-48C6-9DF0-6E5B3AE4CFFF}" type="pres">
      <dgm:prSet presAssocID="{08A4D3A2-CEEB-4E25-83B1-BA2A46CA8CDC}"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hecklist"/>
        </a:ext>
      </dgm:extLst>
    </dgm:pt>
    <dgm:pt modelId="{EFECFA41-63C0-4C5B-8FA7-1F58B78C4721}" type="pres">
      <dgm:prSet presAssocID="{08A4D3A2-CEEB-4E25-83B1-BA2A46CA8CDC}" presName="spaceRect" presStyleCnt="0"/>
      <dgm:spPr/>
    </dgm:pt>
    <dgm:pt modelId="{2AF75701-CB1B-48CE-AFB4-BA116AC537BC}" type="pres">
      <dgm:prSet presAssocID="{08A4D3A2-CEEB-4E25-83B1-BA2A46CA8CDC}" presName="textRect" presStyleLbl="revTx" presStyleIdx="0" presStyleCnt="3">
        <dgm:presLayoutVars>
          <dgm:chMax val="1"/>
          <dgm:chPref val="1"/>
        </dgm:presLayoutVars>
      </dgm:prSet>
      <dgm:spPr/>
    </dgm:pt>
    <dgm:pt modelId="{E49201F0-13EB-4ED5-A727-98872C32D5F3}" type="pres">
      <dgm:prSet presAssocID="{9C7AE053-0AB0-457B-A930-61DA08D3F62C}" presName="sibTrans" presStyleCnt="0"/>
      <dgm:spPr/>
    </dgm:pt>
    <dgm:pt modelId="{FCACA5C1-0B53-4251-B311-0B34610EBB62}" type="pres">
      <dgm:prSet presAssocID="{17D3A00E-1F7D-4191-9AEE-C43CFFF64414}" presName="compNode" presStyleCnt="0"/>
      <dgm:spPr/>
    </dgm:pt>
    <dgm:pt modelId="{8FF1935C-6D71-4ED8-84A9-7BD0878A2214}" type="pres">
      <dgm:prSet presAssocID="{17D3A00E-1F7D-4191-9AEE-C43CFFF64414}" presName="iconBgRect" presStyleLbl="bgShp" presStyleIdx="1" presStyleCnt="3"/>
      <dgm:spPr/>
    </dgm:pt>
    <dgm:pt modelId="{246B43D7-FE04-4B7B-9B25-378E58D4256B}" type="pres">
      <dgm:prSet presAssocID="{17D3A00E-1F7D-4191-9AEE-C43CFFF64414}"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Office worker"/>
        </a:ext>
      </dgm:extLst>
    </dgm:pt>
    <dgm:pt modelId="{93DCC901-48BA-4914-B7BE-F53B1680F025}" type="pres">
      <dgm:prSet presAssocID="{17D3A00E-1F7D-4191-9AEE-C43CFFF64414}" presName="spaceRect" presStyleCnt="0"/>
      <dgm:spPr/>
    </dgm:pt>
    <dgm:pt modelId="{BE6334F4-C5C9-4D51-AE07-B1421AC65735}" type="pres">
      <dgm:prSet presAssocID="{17D3A00E-1F7D-4191-9AEE-C43CFFF64414}" presName="textRect" presStyleLbl="revTx" presStyleIdx="1" presStyleCnt="3">
        <dgm:presLayoutVars>
          <dgm:chMax val="1"/>
          <dgm:chPref val="1"/>
        </dgm:presLayoutVars>
      </dgm:prSet>
      <dgm:spPr/>
    </dgm:pt>
    <dgm:pt modelId="{CDBBCDC1-A21C-4650-92F9-4AF449B429E8}" type="pres">
      <dgm:prSet presAssocID="{010BCCCA-CB37-419A-B6D2-4F1AC86F8DC9}" presName="sibTrans" presStyleCnt="0"/>
      <dgm:spPr/>
    </dgm:pt>
    <dgm:pt modelId="{9CE36B14-D910-4AA3-8C8F-4F2F304083E6}" type="pres">
      <dgm:prSet presAssocID="{1B33FB5C-F9BA-4278-8A24-45DFD21B3220}" presName="compNode" presStyleCnt="0"/>
      <dgm:spPr/>
    </dgm:pt>
    <dgm:pt modelId="{24E57220-B583-40A5-AA12-472355D13E7B}" type="pres">
      <dgm:prSet presAssocID="{1B33FB5C-F9BA-4278-8A24-45DFD21B3220}" presName="iconBgRect" presStyleLbl="bgShp" presStyleIdx="2" presStyleCnt="3"/>
      <dgm:spPr/>
    </dgm:pt>
    <dgm:pt modelId="{98921DC4-FFE1-45EA-BF88-1499985E9F26}" type="pres">
      <dgm:prSet presAssocID="{1B33FB5C-F9BA-4278-8A24-45DFD21B3220}"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Money"/>
        </a:ext>
      </dgm:extLst>
    </dgm:pt>
    <dgm:pt modelId="{033E2203-86E9-4A3E-B27D-47838D8B9054}" type="pres">
      <dgm:prSet presAssocID="{1B33FB5C-F9BA-4278-8A24-45DFD21B3220}" presName="spaceRect" presStyleCnt="0"/>
      <dgm:spPr/>
    </dgm:pt>
    <dgm:pt modelId="{AC00C54C-DBE5-4D90-AC5B-F114DBA42609}" type="pres">
      <dgm:prSet presAssocID="{1B33FB5C-F9BA-4278-8A24-45DFD21B3220}" presName="textRect" presStyleLbl="revTx" presStyleIdx="2" presStyleCnt="3">
        <dgm:presLayoutVars>
          <dgm:chMax val="1"/>
          <dgm:chPref val="1"/>
        </dgm:presLayoutVars>
      </dgm:prSet>
      <dgm:spPr/>
    </dgm:pt>
  </dgm:ptLst>
  <dgm:cxnLst>
    <dgm:cxn modelId="{6F0B2606-4A67-4D1D-AFA4-BD3298A6CA57}" srcId="{6E0C64AD-A702-42D9-8C27-1A73F4995E3A}" destId="{17D3A00E-1F7D-4191-9AEE-C43CFFF64414}" srcOrd="1" destOrd="0" parTransId="{31069C98-277C-41E3-A9FC-F99C462FB40B}" sibTransId="{010BCCCA-CB37-419A-B6D2-4F1AC86F8DC9}"/>
    <dgm:cxn modelId="{A6FB641B-0AF5-4ECD-BDDE-D85490EE8EF9}" srcId="{6E0C64AD-A702-42D9-8C27-1A73F4995E3A}" destId="{08A4D3A2-CEEB-4E25-83B1-BA2A46CA8CDC}" srcOrd="0" destOrd="0" parTransId="{17ED7668-C7A2-411B-828D-708070FCAAC6}" sibTransId="{9C7AE053-0AB0-457B-A930-61DA08D3F62C}"/>
    <dgm:cxn modelId="{5EA56C6B-0A4B-4E49-995A-5C684A2D7318}" type="presOf" srcId="{08A4D3A2-CEEB-4E25-83B1-BA2A46CA8CDC}" destId="{2AF75701-CB1B-48CE-AFB4-BA116AC537BC}" srcOrd="0" destOrd="0" presId="urn:microsoft.com/office/officeart/2018/5/layout/IconCircleLabelList"/>
    <dgm:cxn modelId="{2E075DA5-5F53-4C3F-9617-DF98BB7B7B09}" type="presOf" srcId="{1B33FB5C-F9BA-4278-8A24-45DFD21B3220}" destId="{AC00C54C-DBE5-4D90-AC5B-F114DBA42609}" srcOrd="0" destOrd="0" presId="urn:microsoft.com/office/officeart/2018/5/layout/IconCircleLabelList"/>
    <dgm:cxn modelId="{3324A3B7-1DEF-4A91-9EB1-19F859A35951}" type="presOf" srcId="{6E0C64AD-A702-42D9-8C27-1A73F4995E3A}" destId="{84CC74DF-A3E9-428E-99CB-C4C8FDB85C7B}" srcOrd="0" destOrd="0" presId="urn:microsoft.com/office/officeart/2018/5/layout/IconCircleLabelList"/>
    <dgm:cxn modelId="{92BEB2E0-945D-4A01-BA22-6818F7C00303}" srcId="{6E0C64AD-A702-42D9-8C27-1A73F4995E3A}" destId="{1B33FB5C-F9BA-4278-8A24-45DFD21B3220}" srcOrd="2" destOrd="0" parTransId="{787EC892-6682-48CB-884E-635396D44445}" sibTransId="{60A74963-9A97-419B-9B78-5CD81A79AF8F}"/>
    <dgm:cxn modelId="{EDAF9AF1-CC96-493D-B8F7-3B0D38E1020D}" type="presOf" srcId="{17D3A00E-1F7D-4191-9AEE-C43CFFF64414}" destId="{BE6334F4-C5C9-4D51-AE07-B1421AC65735}" srcOrd="0" destOrd="0" presId="urn:microsoft.com/office/officeart/2018/5/layout/IconCircleLabelList"/>
    <dgm:cxn modelId="{87CC4A0D-AF2C-4960-9E60-D5C103E4F128}" type="presParOf" srcId="{84CC74DF-A3E9-428E-99CB-C4C8FDB85C7B}" destId="{10F9D520-2468-4F92-9FB5-0C3C7B80D0C7}" srcOrd="0" destOrd="0" presId="urn:microsoft.com/office/officeart/2018/5/layout/IconCircleLabelList"/>
    <dgm:cxn modelId="{4FE8B040-9E40-48FE-A1EB-AD5A44EB820F}" type="presParOf" srcId="{10F9D520-2468-4F92-9FB5-0C3C7B80D0C7}" destId="{CCA632C9-3557-4881-8320-4CC3B08F97B9}" srcOrd="0" destOrd="0" presId="urn:microsoft.com/office/officeart/2018/5/layout/IconCircleLabelList"/>
    <dgm:cxn modelId="{9446D564-5A28-4E0A-B6FB-DAE158A2C8D0}" type="presParOf" srcId="{10F9D520-2468-4F92-9FB5-0C3C7B80D0C7}" destId="{A42CA7D0-F69E-48C6-9DF0-6E5B3AE4CFFF}" srcOrd="1" destOrd="0" presId="urn:microsoft.com/office/officeart/2018/5/layout/IconCircleLabelList"/>
    <dgm:cxn modelId="{43A717A6-2623-43B3-B2C3-1D11C68CFA1F}" type="presParOf" srcId="{10F9D520-2468-4F92-9FB5-0C3C7B80D0C7}" destId="{EFECFA41-63C0-4C5B-8FA7-1F58B78C4721}" srcOrd="2" destOrd="0" presId="urn:microsoft.com/office/officeart/2018/5/layout/IconCircleLabelList"/>
    <dgm:cxn modelId="{35468840-EC32-432A-9A41-0FA220350DF4}" type="presParOf" srcId="{10F9D520-2468-4F92-9FB5-0C3C7B80D0C7}" destId="{2AF75701-CB1B-48CE-AFB4-BA116AC537BC}" srcOrd="3" destOrd="0" presId="urn:microsoft.com/office/officeart/2018/5/layout/IconCircleLabelList"/>
    <dgm:cxn modelId="{19929F74-A493-45EC-9C6C-E5ADAE260C1E}" type="presParOf" srcId="{84CC74DF-A3E9-428E-99CB-C4C8FDB85C7B}" destId="{E49201F0-13EB-4ED5-A727-98872C32D5F3}" srcOrd="1" destOrd="0" presId="urn:microsoft.com/office/officeart/2018/5/layout/IconCircleLabelList"/>
    <dgm:cxn modelId="{ABDCE141-C31E-4A23-BE00-4240202561EC}" type="presParOf" srcId="{84CC74DF-A3E9-428E-99CB-C4C8FDB85C7B}" destId="{FCACA5C1-0B53-4251-B311-0B34610EBB62}" srcOrd="2" destOrd="0" presId="urn:microsoft.com/office/officeart/2018/5/layout/IconCircleLabelList"/>
    <dgm:cxn modelId="{9DD59746-BF8D-469B-9C86-3494D796F035}" type="presParOf" srcId="{FCACA5C1-0B53-4251-B311-0B34610EBB62}" destId="{8FF1935C-6D71-4ED8-84A9-7BD0878A2214}" srcOrd="0" destOrd="0" presId="urn:microsoft.com/office/officeart/2018/5/layout/IconCircleLabelList"/>
    <dgm:cxn modelId="{324C4915-A0FA-479E-B80E-F3611E791BF3}" type="presParOf" srcId="{FCACA5C1-0B53-4251-B311-0B34610EBB62}" destId="{246B43D7-FE04-4B7B-9B25-378E58D4256B}" srcOrd="1" destOrd="0" presId="urn:microsoft.com/office/officeart/2018/5/layout/IconCircleLabelList"/>
    <dgm:cxn modelId="{0E12A325-9B70-4706-A69A-474286E053FA}" type="presParOf" srcId="{FCACA5C1-0B53-4251-B311-0B34610EBB62}" destId="{93DCC901-48BA-4914-B7BE-F53B1680F025}" srcOrd="2" destOrd="0" presId="urn:microsoft.com/office/officeart/2018/5/layout/IconCircleLabelList"/>
    <dgm:cxn modelId="{943738F2-98AC-4260-BC58-E293A107F112}" type="presParOf" srcId="{FCACA5C1-0B53-4251-B311-0B34610EBB62}" destId="{BE6334F4-C5C9-4D51-AE07-B1421AC65735}" srcOrd="3" destOrd="0" presId="urn:microsoft.com/office/officeart/2018/5/layout/IconCircleLabelList"/>
    <dgm:cxn modelId="{993C64F8-B91F-4640-A079-B326D8580784}" type="presParOf" srcId="{84CC74DF-A3E9-428E-99CB-C4C8FDB85C7B}" destId="{CDBBCDC1-A21C-4650-92F9-4AF449B429E8}" srcOrd="3" destOrd="0" presId="urn:microsoft.com/office/officeart/2018/5/layout/IconCircleLabelList"/>
    <dgm:cxn modelId="{BA1EEE02-11A6-422D-BCBC-46E3147333B1}" type="presParOf" srcId="{84CC74DF-A3E9-428E-99CB-C4C8FDB85C7B}" destId="{9CE36B14-D910-4AA3-8C8F-4F2F304083E6}" srcOrd="4" destOrd="0" presId="urn:microsoft.com/office/officeart/2018/5/layout/IconCircleLabelList"/>
    <dgm:cxn modelId="{C2D90B3A-6526-4F93-8377-12DB36620C5A}" type="presParOf" srcId="{9CE36B14-D910-4AA3-8C8F-4F2F304083E6}" destId="{24E57220-B583-40A5-AA12-472355D13E7B}" srcOrd="0" destOrd="0" presId="urn:microsoft.com/office/officeart/2018/5/layout/IconCircleLabelList"/>
    <dgm:cxn modelId="{604EB832-B055-4AB9-B22F-07CCD97B3FC3}" type="presParOf" srcId="{9CE36B14-D910-4AA3-8C8F-4F2F304083E6}" destId="{98921DC4-FFE1-45EA-BF88-1499985E9F26}" srcOrd="1" destOrd="0" presId="urn:microsoft.com/office/officeart/2018/5/layout/IconCircleLabelList"/>
    <dgm:cxn modelId="{3CFF6985-2FE8-45AD-88F1-03E143863200}" type="presParOf" srcId="{9CE36B14-D910-4AA3-8C8F-4F2F304083E6}" destId="{033E2203-86E9-4A3E-B27D-47838D8B9054}" srcOrd="2" destOrd="0" presId="urn:microsoft.com/office/officeart/2018/5/layout/IconCircleLabelList"/>
    <dgm:cxn modelId="{CC0FB51F-A5B5-4ED9-B842-862EBF42C5AD}" type="presParOf" srcId="{9CE36B14-D910-4AA3-8C8F-4F2F304083E6}" destId="{AC00C54C-DBE5-4D90-AC5B-F114DBA42609}"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A632C9-3557-4881-8320-4CC3B08F97B9}">
      <dsp:nvSpPr>
        <dsp:cNvPr id="0" name=""/>
        <dsp:cNvSpPr/>
      </dsp:nvSpPr>
      <dsp:spPr>
        <a:xfrm>
          <a:off x="450883" y="1261162"/>
          <a:ext cx="1406812" cy="14068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2CA7D0-F69E-48C6-9DF0-6E5B3AE4CFFF}">
      <dsp:nvSpPr>
        <dsp:cNvPr id="0" name=""/>
        <dsp:cNvSpPr/>
      </dsp:nvSpPr>
      <dsp:spPr>
        <a:xfrm>
          <a:off x="750695" y="1560974"/>
          <a:ext cx="807187" cy="80718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F75701-CB1B-48CE-AFB4-BA116AC537BC}">
      <dsp:nvSpPr>
        <dsp:cNvPr id="0" name=""/>
        <dsp:cNvSpPr/>
      </dsp:nvSpPr>
      <dsp:spPr>
        <a:xfrm>
          <a:off x="1164" y="310616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t>Planning </a:t>
          </a:r>
        </a:p>
      </dsp:txBody>
      <dsp:txXfrm>
        <a:off x="1164" y="3106162"/>
        <a:ext cx="2306250" cy="720000"/>
      </dsp:txXfrm>
    </dsp:sp>
    <dsp:sp modelId="{8FF1935C-6D71-4ED8-84A9-7BD0878A2214}">
      <dsp:nvSpPr>
        <dsp:cNvPr id="0" name=""/>
        <dsp:cNvSpPr/>
      </dsp:nvSpPr>
      <dsp:spPr>
        <a:xfrm>
          <a:off x="3160727" y="1261162"/>
          <a:ext cx="1406812" cy="14068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6B43D7-FE04-4B7B-9B25-378E58D4256B}">
      <dsp:nvSpPr>
        <dsp:cNvPr id="0" name=""/>
        <dsp:cNvSpPr/>
      </dsp:nvSpPr>
      <dsp:spPr>
        <a:xfrm>
          <a:off x="3460539" y="1560974"/>
          <a:ext cx="807187" cy="80718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6334F4-C5C9-4D51-AE07-B1421AC65735}">
      <dsp:nvSpPr>
        <dsp:cNvPr id="0" name=""/>
        <dsp:cNvSpPr/>
      </dsp:nvSpPr>
      <dsp:spPr>
        <a:xfrm>
          <a:off x="2711008" y="310616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t>Staff and Volunteers</a:t>
          </a:r>
        </a:p>
      </dsp:txBody>
      <dsp:txXfrm>
        <a:off x="2711008" y="3106162"/>
        <a:ext cx="2306250" cy="720000"/>
      </dsp:txXfrm>
    </dsp:sp>
    <dsp:sp modelId="{24E57220-B583-40A5-AA12-472355D13E7B}">
      <dsp:nvSpPr>
        <dsp:cNvPr id="0" name=""/>
        <dsp:cNvSpPr/>
      </dsp:nvSpPr>
      <dsp:spPr>
        <a:xfrm>
          <a:off x="5870571" y="1261162"/>
          <a:ext cx="1406812" cy="14068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921DC4-FFE1-45EA-BF88-1499985E9F26}">
      <dsp:nvSpPr>
        <dsp:cNvPr id="0" name=""/>
        <dsp:cNvSpPr/>
      </dsp:nvSpPr>
      <dsp:spPr>
        <a:xfrm>
          <a:off x="6170383" y="1560974"/>
          <a:ext cx="807187" cy="807187"/>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00C54C-DBE5-4D90-AC5B-F114DBA42609}">
      <dsp:nvSpPr>
        <dsp:cNvPr id="0" name=""/>
        <dsp:cNvSpPr/>
      </dsp:nvSpPr>
      <dsp:spPr>
        <a:xfrm>
          <a:off x="5420852" y="3106162"/>
          <a:ext cx="23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dirty="0"/>
            <a:t>Finances and Oversight</a:t>
          </a:r>
        </a:p>
      </dsp:txBody>
      <dsp:txXfrm>
        <a:off x="5420852" y="3106162"/>
        <a:ext cx="2306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D5339C-519D-4230-BF0C-1BF09A2FE2D3}"/>
              </a:ext>
            </a:extLst>
          </p:cNvPr>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3982FE9-1227-454F-8FBE-5D49EEFEFD54}"/>
              </a:ext>
            </a:extLst>
          </p:cNvPr>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6F93CD36-562E-4EEA-8B96-DB5FE3AB0DC1}" type="datetimeFigureOut">
              <a:rPr lang="en-US" smtClean="0"/>
              <a:t>1/23/2023</a:t>
            </a:fld>
            <a:endParaRPr lang="en-US" dirty="0"/>
          </a:p>
        </p:txBody>
      </p:sp>
      <p:sp>
        <p:nvSpPr>
          <p:cNvPr id="4" name="Footer Placeholder 3">
            <a:extLst>
              <a:ext uri="{FF2B5EF4-FFF2-40B4-BE49-F238E27FC236}">
                <a16:creationId xmlns:a16="http://schemas.microsoft.com/office/drawing/2014/main" id="{C2C515AC-387D-4DC2-8066-2F960E151105}"/>
              </a:ext>
            </a:extLst>
          </p:cNvPr>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CA55534-4B86-498E-A9D9-C98A3290DCE3}"/>
              </a:ext>
            </a:extLst>
          </p:cNvPr>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4D9C5148-8ED6-434E-BA59-EF48324382B2}" type="slidenum">
              <a:rPr lang="en-US" smtClean="0"/>
              <a:t>‹#›</a:t>
            </a:fld>
            <a:endParaRPr lang="en-US" dirty="0"/>
          </a:p>
        </p:txBody>
      </p:sp>
    </p:spTree>
    <p:extLst>
      <p:ext uri="{BB962C8B-B14F-4D97-AF65-F5344CB8AC3E}">
        <p14:creationId xmlns:p14="http://schemas.microsoft.com/office/powerpoint/2010/main" val="2638995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F70FA4AB-31E7-4D1C-A552-BCF9442B3075}" type="datetimeFigureOut">
              <a:rPr lang="en-US" smtClean="0"/>
              <a:t>1/23/2023</a:t>
            </a:fld>
            <a:endParaRPr lang="en-US" dirty="0"/>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CED33291-C0D9-4415-AEC4-F67D377A5ADC}" type="slidenum">
              <a:rPr lang="en-US" smtClean="0"/>
              <a:t>‹#›</a:t>
            </a:fld>
            <a:endParaRPr lang="en-US" dirty="0"/>
          </a:p>
        </p:txBody>
      </p:sp>
    </p:spTree>
    <p:extLst>
      <p:ext uri="{BB962C8B-B14F-4D97-AF65-F5344CB8AC3E}">
        <p14:creationId xmlns:p14="http://schemas.microsoft.com/office/powerpoint/2010/main" val="429030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irs.gov/taxtopics/tc751"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irs.gov/businesses/small-businesses-self-employed/type-of-relationship" TargetMode="External"/><Relationship Id="rId5" Type="http://schemas.openxmlformats.org/officeDocument/2006/relationships/hyperlink" Target="https://www.irs.gov/businesses/small-businesses-self-employed/financial-control" TargetMode="External"/><Relationship Id="rId4" Type="http://schemas.openxmlformats.org/officeDocument/2006/relationships/hyperlink" Target="https://www.irs.gov/businesses/small-businesses-self-employed/behavioral-contro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ED33291-C0D9-4415-AEC4-F67D377A5ADC}" type="slidenum">
              <a:rPr lang="en-US" smtClean="0"/>
              <a:t>1</a:t>
            </a:fld>
            <a:endParaRPr lang="en-US" dirty="0"/>
          </a:p>
        </p:txBody>
      </p:sp>
    </p:spTree>
    <p:extLst>
      <p:ext uri="{BB962C8B-B14F-4D97-AF65-F5344CB8AC3E}">
        <p14:creationId xmlns:p14="http://schemas.microsoft.com/office/powerpoint/2010/main" val="1246159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your organization grows, it is also important to create clear policies and documents for staff to assure consistency and guidance and to avoid legal issues.  </a:t>
            </a:r>
          </a:p>
          <a:p>
            <a:endParaRPr lang="en-US" dirty="0"/>
          </a:p>
          <a:p>
            <a:r>
              <a:rPr lang="en-US" dirty="0"/>
              <a:t>One of the first issues to deal with is as you are making hiring decisions you need to make sure you categorizing employees correctly as either employees or contractors.  </a:t>
            </a:r>
          </a:p>
          <a:p>
            <a:endParaRPr lang="en-US" dirty="0"/>
          </a:p>
          <a:p>
            <a:endParaRPr lang="en-US" dirty="0"/>
          </a:p>
          <a:p>
            <a:r>
              <a:rPr lang="en-US" dirty="0"/>
              <a:t>Another important thing to consider as your staff and volunteer number grow is creating a clear set of policies that you provide new employees which gives them clear guidance on policies. This provides the benefit of not just communicating these to employees but also can help provide some defense for legal issues. . .</a:t>
            </a:r>
          </a:p>
          <a:p>
            <a:endParaRPr lang="en-US" dirty="0"/>
          </a:p>
          <a:p>
            <a:r>
              <a:rPr lang="en-US" dirty="0"/>
              <a:t>This handbook doesn’t have to be incredibly detailed but should provide clear guidance to individuals about what types of issues are grounds for discipline or termination.   For example, honesty and sobriety requirements like stealing from the register or showing up under the influence for work.  Other examples of terminable offenses usually are related to harassment.  </a:t>
            </a:r>
          </a:p>
          <a:p>
            <a:endParaRPr lang="en-US" dirty="0"/>
          </a:p>
          <a:p>
            <a:r>
              <a:rPr lang="en-US" dirty="0"/>
              <a:t>If you do need to terminate an employee you should also be careful to document the issues and try to work with individuals to correct these issues.  So if a team member is struggling to meet job requirements ideally you should try training ahead of termination.  When you plan to terminate someone you should also be careful to do it in private and make sure to stay calm as often individuals are very upset and can take their feelings out on you.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many nonprofits struggle to offer health insurance and retirement benefits. . .There are ways to offer other benefits such as Paid time off, sick leave and vacation days. </a:t>
            </a:r>
          </a:p>
          <a:p>
            <a:endParaRPr lang="en-US" dirty="0"/>
          </a:p>
          <a:p>
            <a:r>
              <a:rPr lang="en-US" dirty="0"/>
              <a:t>In studies examining the nonprofit workforce, while many are initially attracted to the mission one of the reasons many stay and one of the benefits they value the most is flexibility in their workplaces. . .this is often in the form of PTO and nontraditional schedules. . .so this is something that should be emphasized as a benefit.  </a:t>
            </a:r>
          </a:p>
          <a:p>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10</a:t>
            </a:fld>
            <a:endParaRPr lang="en-US" dirty="0"/>
          </a:p>
        </p:txBody>
      </p:sp>
    </p:spTree>
    <p:extLst>
      <p:ext uri="{BB962C8B-B14F-4D97-AF65-F5344CB8AC3E}">
        <p14:creationId xmlns:p14="http://schemas.microsoft.com/office/powerpoint/2010/main" val="147034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set of volunteers that is often forgotten when we think about our human resources is the board itself.  Board members in most organizations are some of your most important and most dedicated volunteers.  But as you transition away from a start up nonprofit and towards one that is more staff run. . .it is often time to think about the board and more clearly articulating and separating board responsibilities and roles from those of staff and other volunteers.  </a:t>
            </a:r>
          </a:p>
          <a:p>
            <a:endParaRPr lang="en-US" dirty="0"/>
          </a:p>
          <a:p>
            <a:r>
              <a:rPr lang="en-US" dirty="0"/>
              <a:t>So this list represents the general idea of the role of boards. . .notice it does not list daily involvement in operations.   As you move from an all volunteer organization to one with paid staff the board should transition more to leading the organization and away from running it. This may mean that you need to think about changing the composition of your board and </a:t>
            </a:r>
          </a:p>
        </p:txBody>
      </p:sp>
      <p:sp>
        <p:nvSpPr>
          <p:cNvPr id="4" name="Slide Number Placeholder 3"/>
          <p:cNvSpPr>
            <a:spLocks noGrp="1"/>
          </p:cNvSpPr>
          <p:nvPr>
            <p:ph type="sldNum" sz="quarter" idx="5"/>
          </p:nvPr>
        </p:nvSpPr>
        <p:spPr/>
        <p:txBody>
          <a:bodyPr/>
          <a:lstStyle/>
          <a:p>
            <a:fld id="{CED33291-C0D9-4415-AEC4-F67D377A5ADC}" type="slidenum">
              <a:rPr lang="en-US" smtClean="0"/>
              <a:t>11</a:t>
            </a:fld>
            <a:endParaRPr lang="en-US" dirty="0"/>
          </a:p>
        </p:txBody>
      </p:sp>
    </p:spTree>
    <p:extLst>
      <p:ext uri="{BB962C8B-B14F-4D97-AF65-F5344CB8AC3E}">
        <p14:creationId xmlns:p14="http://schemas.microsoft.com/office/powerpoint/2010/main" val="3602398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The rowing function is relatively easy and whilst you must train to become effective and build capability, it is a matter of understanding what each individual role in the boat is, the overall goals of the organization, the general direction the boat is going to go and what you as in individual have to do to achieve the required outcomes.</a:t>
            </a:r>
            <a:endParaRPr lang="en-US" b="0" dirty="0">
              <a:effectLst/>
            </a:endParaRPr>
          </a:p>
          <a:p>
            <a:pPr rtl="0"/>
            <a:br>
              <a:rPr lang="en-US" b="0" dirty="0">
                <a:effectLst/>
              </a:rPr>
            </a:br>
            <a:r>
              <a:rPr lang="en-US" sz="1200" b="0" i="0" u="none" strike="noStrike" kern="1200" dirty="0">
                <a:solidFill>
                  <a:schemeClr val="tx1"/>
                </a:solidFill>
                <a:effectLst/>
                <a:latin typeface="+mn-lt"/>
                <a:ea typeface="+mn-ea"/>
                <a:cs typeface="+mn-cs"/>
              </a:rPr>
              <a:t>The steering role is a bit more complicated and demanding, however critical to overall success and includes – setting the direction, making  sure the right capability is in the boat, steering/leadership through all sorts of conditions, ongoing assessment of performance and providing the best resources possible.</a:t>
            </a:r>
            <a:endParaRPr lang="en-US" b="0" dirty="0">
              <a:effectLst/>
            </a:endParaRPr>
          </a:p>
          <a:p>
            <a:pPr rtl="0"/>
            <a:br>
              <a:rPr lang="en-US" b="0" dirty="0">
                <a:effectLst/>
              </a:rPr>
            </a:br>
            <a:r>
              <a:rPr lang="en-US" sz="1200" b="0" i="0" u="none" strike="noStrike" kern="1200" dirty="0">
                <a:solidFill>
                  <a:schemeClr val="tx1"/>
                </a:solidFill>
                <a:effectLst/>
                <a:latin typeface="+mn-lt"/>
                <a:ea typeface="+mn-ea"/>
                <a:cs typeface="+mn-cs"/>
              </a:rPr>
              <a:t>Boards and employees have specific and different roles and a key to the success of an organization is ensuring each person understands and values each role; in addition, it’s about making sure the right people are in the right boat and doing the right job –  and this is a key responsibility of the Board.</a:t>
            </a:r>
            <a:endParaRPr lang="en-US" b="0" dirty="0">
              <a:effectLst/>
            </a:endParaRPr>
          </a:p>
          <a:p>
            <a:br>
              <a:rPr lang="en-US" dirty="0"/>
            </a:br>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12</a:t>
            </a:fld>
            <a:endParaRPr lang="en-US" dirty="0"/>
          </a:p>
        </p:txBody>
      </p:sp>
    </p:spTree>
    <p:extLst>
      <p:ext uri="{BB962C8B-B14F-4D97-AF65-F5344CB8AC3E}">
        <p14:creationId xmlns:p14="http://schemas.microsoft.com/office/powerpoint/2010/main" val="503420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brings us to a very special category of volunteer, your board of directors. . .often we start out with a board of close friends and family.   But as the organization grows you need to begin to think about the board</a:t>
            </a:r>
          </a:p>
          <a:p>
            <a:endParaRPr lang="en-US" dirty="0"/>
          </a:p>
          <a:p>
            <a:r>
              <a:rPr lang="en-US" dirty="0"/>
              <a:t>So one of the first tasks is to make sure you clearly articulate the role of the board as an oversight and strategic body. In other words, a body that steers more than it rows.   It will be hard at first for the board to let go of the day to day but if you have paid staff and you hire the right people you have to trust them to do their jobs.   So the board sets goals and the direction and the staff implement and figure out how to overcome most obstacles.  If not it can become an issue of too much rowing with no direction.</a:t>
            </a:r>
          </a:p>
          <a:p>
            <a:endParaRPr lang="en-US" dirty="0"/>
          </a:p>
          <a:p>
            <a:r>
              <a:rPr lang="en-US" dirty="0"/>
              <a:t>The next issue is to consider term-limits for your board. . .I know if I have a great board member why would I want to limit their time.   This is for the health of the organization and for the sanity of the board member. If someone is with the board for a long time it is natural for them to get burnt out or feel as though they need a change but their love for the organization may keep them serving.   Term limits give them an easy exit.  For those less wonderful board members it give the organization a graceful out. . .But it also give the board the opportunity to bring in fresh ideas and skills into the mix.   </a:t>
            </a:r>
          </a:p>
          <a:p>
            <a:endParaRPr lang="en-US" dirty="0"/>
          </a:p>
          <a:p>
            <a:r>
              <a:rPr lang="en-US" dirty="0"/>
              <a:t>Finally, the last issue to consider is if it is time to have a give or get policy.  This is a policy where board members either give a certain amount in dollars or in-kind goods or services or raise a certain amount.   These policies ask board members to show their commitment to bring resources to the organization.  </a:t>
            </a:r>
          </a:p>
        </p:txBody>
      </p:sp>
      <p:sp>
        <p:nvSpPr>
          <p:cNvPr id="4" name="Slide Number Placeholder 3"/>
          <p:cNvSpPr>
            <a:spLocks noGrp="1"/>
          </p:cNvSpPr>
          <p:nvPr>
            <p:ph type="sldNum" sz="quarter" idx="5"/>
          </p:nvPr>
        </p:nvSpPr>
        <p:spPr/>
        <p:txBody>
          <a:bodyPr/>
          <a:lstStyle/>
          <a:p>
            <a:fld id="{CED33291-C0D9-4415-AEC4-F67D377A5ADC}" type="slidenum">
              <a:rPr lang="en-US" smtClean="0"/>
              <a:t>13</a:t>
            </a:fld>
            <a:endParaRPr lang="en-US" dirty="0"/>
          </a:p>
        </p:txBody>
      </p:sp>
    </p:spTree>
    <p:extLst>
      <p:ext uri="{BB962C8B-B14F-4D97-AF65-F5344CB8AC3E}">
        <p14:creationId xmlns:p14="http://schemas.microsoft.com/office/powerpoint/2010/main" val="676407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discussed at the beginning, we want to make sure to have a good mix of revenues so you aren’t overly dependent on one source of revenue to maintain your operations.</a:t>
            </a:r>
          </a:p>
          <a:p>
            <a:endParaRPr lang="en-US" dirty="0"/>
          </a:p>
          <a:p>
            <a:r>
              <a:rPr lang="en-US" dirty="0"/>
              <a:t>I think arts nonprofit have some advantages in this space since they often have the ability to generate revenue relevant to their missions, as well as to compete for grants or contracts. . .however there are a few things you want to think about before you get involved in some of these activities.  </a:t>
            </a:r>
          </a:p>
          <a:p>
            <a:endParaRPr lang="en-US" dirty="0"/>
          </a:p>
          <a:p>
            <a:pPr marL="228600" indent="-228600">
              <a:buAutoNum type="arabicParenR"/>
            </a:pPr>
            <a:r>
              <a:rPr lang="en-US" dirty="0"/>
              <a:t>The first thing you need to consider for all these activities is if they really serve your organizations mission.  Will applying for a grant around arts education. . .be a distraction from what you usually do?  What costs come with the grant and will the grant cover all or most of those costs?  If not all how will you make up the difference?</a:t>
            </a:r>
          </a:p>
          <a:p>
            <a:pPr marL="228600" indent="-228600">
              <a:buAutoNum type="arabicParenR"/>
            </a:pPr>
            <a:endParaRPr lang="en-US" dirty="0"/>
          </a:p>
          <a:p>
            <a:pPr marL="228600" indent="-228600">
              <a:buAutoNum type="arabicParenR"/>
            </a:pPr>
            <a:r>
              <a:rPr lang="en-US" dirty="0"/>
              <a:t>The second issue you have to consider is if you are starting some sort of revenue generating activity is will it result in unrelated business incomes taxes. . .these are taxes which nonprofits have to pay to federal government (and sometimes state and local governments) on activities that aren’t related to their exempt purpose.  For example,  some churches in downtown locations rent their parking out to generate additional revenue during the week but this is considered an unrelated business income and in most cases taxes would be due on this revenue because it is not related to the religious purpose of the church. </a:t>
            </a:r>
          </a:p>
          <a:p>
            <a:pPr marL="228600" indent="-228600">
              <a:buAutoNum type="arabicParenR"/>
            </a:pPr>
            <a:endParaRPr lang="en-US" dirty="0"/>
          </a:p>
          <a:p>
            <a:pPr marL="228600" indent="-228600">
              <a:buAutoNum type="arabicParenR"/>
            </a:pPr>
            <a:r>
              <a:rPr lang="en-US" dirty="0"/>
              <a:t>While almost all nonprofits are required to get an independent audit once they have $750,000 in revenue or more. . .some funding sources might require audits if you accept awards so you want to plan for the needed record keeping ahead of time if you are nearing that revenue level or taking funding that requires an independent audit.   Audits sound scary but generally if you are prepared and kept good records of your financial transaction they are not usually a major ordeal.  Many auditors suggest you meet with them ahead of time so you know what type of documents and records they will need so you can make sure to have them on hand and well organized ahead of the planned audit.  </a:t>
            </a:r>
          </a:p>
        </p:txBody>
      </p:sp>
      <p:sp>
        <p:nvSpPr>
          <p:cNvPr id="4" name="Slide Number Placeholder 3"/>
          <p:cNvSpPr>
            <a:spLocks noGrp="1"/>
          </p:cNvSpPr>
          <p:nvPr>
            <p:ph type="sldNum" sz="quarter" idx="5"/>
          </p:nvPr>
        </p:nvSpPr>
        <p:spPr/>
        <p:txBody>
          <a:bodyPr/>
          <a:lstStyle/>
          <a:p>
            <a:fld id="{CED33291-C0D9-4415-AEC4-F67D377A5ADC}" type="slidenum">
              <a:rPr lang="en-US" smtClean="0"/>
              <a:t>14</a:t>
            </a:fld>
            <a:endParaRPr lang="en-US" dirty="0"/>
          </a:p>
        </p:txBody>
      </p:sp>
    </p:spTree>
    <p:extLst>
      <p:ext uri="{BB962C8B-B14F-4D97-AF65-F5344CB8AC3E}">
        <p14:creationId xmlns:p14="http://schemas.microsoft.com/office/powerpoint/2010/main" val="1143883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important thing to consider as your budget increases and the number of people in your organization grows is trying to establish more financial controls. . .financial controls are meant to help ensure that money is used in the way it is intended.  </a:t>
            </a:r>
          </a:p>
          <a:p>
            <a:endParaRPr lang="en-US" dirty="0"/>
          </a:p>
          <a:p>
            <a:r>
              <a:rPr lang="en-US" altLang="en-US" dirty="0">
                <a:latin typeface="Arial" panose="020B0604020202020204" pitchFamily="34" charset="0"/>
                <a:cs typeface="Arial" panose="020B0604020202020204" pitchFamily="34" charset="0"/>
              </a:rPr>
              <a:t>Authorization is the ability to make the decision to spend money</a:t>
            </a:r>
          </a:p>
          <a:p>
            <a:r>
              <a:rPr lang="en-US" altLang="en-US" dirty="0">
                <a:latin typeface="Arial" panose="020B0604020202020204" pitchFamily="34" charset="0"/>
                <a:cs typeface="Arial" panose="020B0604020202020204" pitchFamily="34" charset="0"/>
              </a:rPr>
              <a:t>Recording is the review and balance of receipts to financial statements/budgets</a:t>
            </a:r>
          </a:p>
          <a:p>
            <a:r>
              <a:rPr lang="en-US" altLang="en-US" dirty="0">
                <a:latin typeface="Arial" panose="020B0604020202020204" pitchFamily="34" charset="0"/>
                <a:cs typeface="Arial" panose="020B0604020202020204" pitchFamily="34" charset="0"/>
              </a:rPr>
              <a:t>Custody is the receipt of money (including, cash, checks, </a:t>
            </a:r>
            <a:r>
              <a:rPr lang="en-US" altLang="en-US" dirty="0" err="1">
                <a:latin typeface="Arial" panose="020B0604020202020204" pitchFamily="34" charset="0"/>
                <a:cs typeface="Arial" panose="020B0604020202020204" pitchFamily="34" charset="0"/>
              </a:rPr>
              <a:t>ect</a:t>
            </a:r>
            <a:r>
              <a:rPr lang="en-US" altLang="en-US" dirty="0">
                <a:latin typeface="Arial" panose="020B0604020202020204" pitchFamily="34" charset="0"/>
                <a:cs typeface="Arial" panose="020B0604020202020204" pitchFamily="34" charset="0"/>
              </a:rPr>
              <a:t>)</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Ideally, no individual should have more than one of these functions.  However, in many small organizations with only one or two full time staff this can be difficult to avoid. In these cases you should try to incorporate your board members into this process so you can at least have an additional check to avoid someone skimming money or spending organizational resources on personal expenses.  </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One way to establish some automatic controls is setting guidelines so any expenditure over a certain dollar amount must be approved.  Often this may mean the creation of separate accounts, one for daily minor expenses, tied to a purchasing card, and another account which is tightly controlled with monies for things such as payroll and other large obligations. </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Also consider who you want to have signature authority.  Often small nonprofits because of the difficulty in separating authorization, recording, and custody of money have more than one signer on checks . . . But all too often because of trust between two individuals and the difficulty in getting the two signatures in the event of an urgent expenditure one of those individuals will “</a:t>
            </a:r>
            <a:r>
              <a:rPr lang="en-US" altLang="en-US" dirty="0" err="1">
                <a:latin typeface="Arial" panose="020B0604020202020204" pitchFamily="34" charset="0"/>
                <a:cs typeface="Arial" panose="020B0604020202020204" pitchFamily="34" charset="0"/>
              </a:rPr>
              <a:t>presign</a:t>
            </a:r>
            <a:r>
              <a:rPr lang="en-US" altLang="en-US" dirty="0">
                <a:latin typeface="Arial" panose="020B0604020202020204" pitchFamily="34" charset="0"/>
                <a:cs typeface="Arial" panose="020B0604020202020204" pitchFamily="34" charset="0"/>
              </a:rPr>
              <a:t>” a check. </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Another unique issue faced by many nonprofits is the need to track restricted donation. . .restricted donations are gifts that come with strings. . .e.g. a check written by a donor says it is for “teddy bears.”  This means now that you can only use the gift in the specified way unless you go back to the donor to get permission.  These are rarely challenged but in some cases there have been legal battles over large restricted gifts.</a:t>
            </a:r>
          </a:p>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Finally, one law that is often overlooked by nonprofit but does apply is Sarbanes Oxley.  This requires organizations to not retaliate against whistleblowers or individuals who bring possible bad actions to light but in terms of finances the bigger provision is the issue of making sure you have clear standards for record keeping and document destruction and you follow those.  Standard practice is to keep all financial documents for approximately 5 years (similar to your personal taxes) and create a document destruction policy (e.g. all financial documents will be shredded/deleted after 5 years).  </a:t>
            </a:r>
          </a:p>
          <a:p>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15</a:t>
            </a:fld>
            <a:endParaRPr lang="en-US" dirty="0"/>
          </a:p>
        </p:txBody>
      </p:sp>
    </p:spTree>
    <p:extLst>
      <p:ext uri="{BB962C8B-B14F-4D97-AF65-F5344CB8AC3E}">
        <p14:creationId xmlns:p14="http://schemas.microsoft.com/office/powerpoint/2010/main" val="14201659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ED33291-C0D9-4415-AEC4-F67D377A5ADC}" type="slidenum">
              <a:rPr lang="en-US" smtClean="0"/>
              <a:t>16</a:t>
            </a:fld>
            <a:endParaRPr lang="en-US" dirty="0"/>
          </a:p>
        </p:txBody>
      </p:sp>
    </p:spTree>
    <p:extLst>
      <p:ext uri="{BB962C8B-B14F-4D97-AF65-F5344CB8AC3E}">
        <p14:creationId xmlns:p14="http://schemas.microsoft.com/office/powerpoint/2010/main" val="1917211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Often when building a nonprofit we tend to focus on building amazing programs.   While programs are important to establishing your organization’s reputation and creating a demand for your mission and demonstrating your value to donors . . .when we focus on just the programs we are essentially building a wobbly stool.  If you have ever sat on a stool where one leg is slightly longer than others you know that while you maybe able to sit on it without toppling over or breaking it. . .it is always a balancing act that requires effort and attention. . .so the solution isn’t to constantly struggle but to fix the foundation of the stool. . .to rebalance before you topple to the ground.  So today.  .  .we aren’t going to talk that much about programs because most nonprofits have great programs. .  .we are going to talk about the other pieces of your organization and how to rebalance and build those to make a more stable and sustainable foundation for you organization.  Just like the picture of the seven magic mountains on the title slide each piece needs to be in balance and support the other for the organization to work.   </a:t>
            </a:r>
          </a:p>
          <a:p>
            <a:endParaRPr lang="en-US" dirty="0"/>
          </a:p>
          <a:p>
            <a:r>
              <a:rPr lang="en-US" dirty="0"/>
              <a:t>And if you joined us two weeks ago . . .may already know that since we have limited time I will briefly touch on most of these topics but we will be following up with some recommended resources that you can reference and draw upon when you are ready to move forward. . .that will include the power point slides and a handout with a lot of links which I have curated so you can learn more.   </a:t>
            </a:r>
          </a:p>
        </p:txBody>
      </p:sp>
      <p:sp>
        <p:nvSpPr>
          <p:cNvPr id="4" name="Slide Number Placeholder 3"/>
          <p:cNvSpPr>
            <a:spLocks noGrp="1"/>
          </p:cNvSpPr>
          <p:nvPr>
            <p:ph type="sldNum" sz="quarter" idx="5"/>
          </p:nvPr>
        </p:nvSpPr>
        <p:spPr/>
        <p:txBody>
          <a:bodyPr/>
          <a:lstStyle/>
          <a:p>
            <a:fld id="{CED33291-C0D9-4415-AEC4-F67D377A5ADC}" type="slidenum">
              <a:rPr lang="en-US" smtClean="0"/>
              <a:t>2</a:t>
            </a:fld>
            <a:endParaRPr lang="en-US" dirty="0"/>
          </a:p>
        </p:txBody>
      </p:sp>
    </p:spTree>
    <p:extLst>
      <p:ext uri="{BB962C8B-B14F-4D97-AF65-F5344CB8AC3E}">
        <p14:creationId xmlns:p14="http://schemas.microsoft.com/office/powerpoint/2010/main" val="3073033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our talk today will have three major sections. </a:t>
            </a:r>
          </a:p>
          <a:p>
            <a:r>
              <a:rPr lang="en-US" sz="1200" b="0" i="0" kern="1200" dirty="0">
                <a:solidFill>
                  <a:schemeClr val="tx1"/>
                </a:solidFill>
                <a:effectLst/>
                <a:latin typeface="+mn-lt"/>
                <a:ea typeface="+mn-ea"/>
                <a:cs typeface="+mn-cs"/>
              </a:rPr>
              <a:t>Planning - including business and strategic planning. . .</a:t>
            </a:r>
            <a:br>
              <a:rPr lang="en-US" dirty="0"/>
            </a:br>
            <a:r>
              <a:rPr lang="en-US" sz="1200" b="0" i="0" kern="1200" dirty="0">
                <a:solidFill>
                  <a:schemeClr val="tx1"/>
                </a:solidFill>
                <a:effectLst/>
                <a:latin typeface="+mn-lt"/>
                <a:ea typeface="+mn-ea"/>
                <a:cs typeface="+mn-cs"/>
              </a:rPr>
              <a:t>• Personnel and volunteers</a:t>
            </a:r>
            <a:br>
              <a:rPr lang="en-US" dirty="0"/>
            </a:br>
            <a:r>
              <a:rPr lang="en-US" sz="1200" b="0" i="0" kern="1200" dirty="0">
                <a:solidFill>
                  <a:schemeClr val="tx1"/>
                </a:solidFill>
                <a:effectLst/>
                <a:latin typeface="+mn-lt"/>
                <a:ea typeface="+mn-ea"/>
                <a:cs typeface="+mn-cs"/>
              </a:rPr>
              <a:t>• Board Development</a:t>
            </a:r>
            <a:br>
              <a:rPr lang="en-US" dirty="0"/>
            </a:br>
            <a:r>
              <a:rPr lang="en-US" sz="1200" b="0" i="0" kern="1200" dirty="0">
                <a:solidFill>
                  <a:schemeClr val="tx1"/>
                </a:solidFill>
                <a:effectLst/>
                <a:latin typeface="+mn-lt"/>
                <a:ea typeface="+mn-ea"/>
                <a:cs typeface="+mn-cs"/>
              </a:rPr>
              <a:t>• Budgeting and Financing</a:t>
            </a:r>
            <a:br>
              <a:rPr lang="en-US" dirty="0"/>
            </a:br>
            <a:r>
              <a:rPr lang="en-US" sz="1200" b="0" i="0" kern="1200" dirty="0">
                <a:solidFill>
                  <a:schemeClr val="tx1"/>
                </a:solidFill>
                <a:effectLst/>
                <a:latin typeface="+mn-lt"/>
                <a:ea typeface="+mn-ea"/>
                <a:cs typeface="+mn-cs"/>
              </a:rPr>
              <a:t>• Grants and Contacts</a:t>
            </a:r>
            <a:br>
              <a:rPr lang="en-US" dirty="0"/>
            </a:br>
            <a:r>
              <a:rPr lang="en-US" sz="1200" b="0" i="0" kern="1200" dirty="0">
                <a:solidFill>
                  <a:schemeClr val="tx1"/>
                </a:solidFill>
                <a:effectLst/>
                <a:latin typeface="+mn-lt"/>
                <a:ea typeface="+mn-ea"/>
                <a:cs typeface="+mn-cs"/>
              </a:rPr>
              <a:t>• Audits</a:t>
            </a:r>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3</a:t>
            </a:fld>
            <a:endParaRPr lang="en-US" dirty="0"/>
          </a:p>
        </p:txBody>
      </p:sp>
    </p:spTree>
    <p:extLst>
      <p:ext uri="{BB962C8B-B14F-4D97-AF65-F5344CB8AC3E}">
        <p14:creationId xmlns:p14="http://schemas.microsoft.com/office/powerpoint/2010/main" val="2598708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ED33291-C0D9-4415-AEC4-F67D377A5ADC}" type="slidenum">
              <a:rPr lang="en-US" smtClean="0"/>
              <a:t>4</a:t>
            </a:fld>
            <a:endParaRPr lang="en-US" dirty="0"/>
          </a:p>
        </p:txBody>
      </p:sp>
    </p:spTree>
    <p:extLst>
      <p:ext uri="{BB962C8B-B14F-4D97-AF65-F5344CB8AC3E}">
        <p14:creationId xmlns:p14="http://schemas.microsoft.com/office/powerpoint/2010/main" val="192396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So when you are a new organizations it is not unusual to fly by the seat of your pants and go from one minor crisis to another but once you have started to have more stable operations and established your programs it is time to start thinking about the long haul and planning.  So let’s start by talking about business or operational planning. .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Business planning is a way of systematically answering questions such as, “What problem(s) are we trying to solve?” or “What are we trying to achieve?” and also, “Who will get us there, by when, and how much money and other resources will it take?”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So this leads us to the four elements of a business plan. . .the first is what are the sources of your revenue?  Donations? Grants? Contracts? Events?  And also what restrictions/obligations come with those revenues (e.g. donation that can only be spent on programming) </a:t>
            </a:r>
          </a:p>
          <a:p>
            <a:endParaRPr lang="en-US" sz="1200" b="0" i="0" kern="1200" dirty="0">
              <a:solidFill>
                <a:schemeClr val="tx1"/>
              </a:solidFill>
              <a:effectLst/>
              <a:latin typeface="+mn-lt"/>
              <a:ea typeface="+mn-ea"/>
              <a:cs typeface="+mn-cs"/>
            </a:endParaRPr>
          </a:p>
          <a:p>
            <a:r>
              <a:rPr lang="en-US" sz="1200" b="0" i="0" kern="1200" dirty="0" err="1">
                <a:solidFill>
                  <a:schemeClr val="tx1"/>
                </a:solidFill>
                <a:effectLst/>
                <a:latin typeface="+mn-lt"/>
                <a:ea typeface="+mn-ea"/>
                <a:cs typeface="+mn-cs"/>
              </a:rPr>
              <a:t>Examing</a:t>
            </a:r>
            <a:r>
              <a:rPr lang="en-US" sz="1200" b="0" i="0" kern="1200" dirty="0">
                <a:solidFill>
                  <a:schemeClr val="tx1"/>
                </a:solidFill>
                <a:effectLst/>
                <a:latin typeface="+mn-lt"/>
                <a:ea typeface="+mn-ea"/>
                <a:cs typeface="+mn-cs"/>
              </a:rPr>
              <a:t> the revenues might help the organization identify some possible risks such as too much dependence on events or a single grant as the primary source of revenue. .  This sort of analysis can help inform strategies to deal with these issues before they become real problems for the organization.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next element is usually a full accounting of the costs of the organization. . . Broken into operational costs (also known as overhead) and program costs.  Whiles often we know these costs laying them out sometimes brings issues to light. . . E.g. sudden rise in cost of gas has caused a huge increase in overhead this year compared to last. . .while this is often not great news. . . It can help your plan be more accurate and adjust for changes going forward.</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Finally, what the last element is the capital structure. This is just an accounting of the distribution of an organization's assets, liabilities and net assets.  This includes liquid assets (cash on hand) and illiquid assets (buildings, equipment). Again this is important because if you have too few liquid assets or receivables to pay near term costs this can lead to major issues.  A fancy building which you own is an asset but you can’t use that asset to pay payroll or other bills.  </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plan may include details about the need for the organization's services (a needs assessment), the likelihood that certain funding will be available (a feasibility study), or changes to the organization's technology or staffing that will be needed in the future.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Another aspect of a business plan could be a "competitive analysis" describing what other entities may be providing similar services in the nonprofit's service and mission areas. What are their sources of revenue and staffing structures? How do their services and capacities differ from those of your nonprofit?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Finally, the business plan should name important assumptions, such as the organization's reserve policies. Do your nonprofit’s policies require it to have at least six months of operating cash on hand? Do you have different types of cash reserves that require different levels of board approval to release?</a:t>
            </a: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5</a:t>
            </a:fld>
            <a:endParaRPr lang="en-US" dirty="0"/>
          </a:p>
        </p:txBody>
      </p:sp>
    </p:spTree>
    <p:extLst>
      <p:ext uri="{BB962C8B-B14F-4D97-AF65-F5344CB8AC3E}">
        <p14:creationId xmlns:p14="http://schemas.microsoft.com/office/powerpoint/2010/main" val="2297186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Strategic planning is an integral process to plan for the future of the organization and chart a course to reach that future.  It usually lays out a strategy for moving the organization forward over the next 3-5 years.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first element is what is know as an environmental scan or market analysis. . .often nonprofits do this through a SWOC/T -  This is a list of the organizations – Strengths, Weaknesses, Opportunities and Challenges or Threats.   This helps the organization identify its place in the market or community and think strategically. Strengths and weakness are usually things internal to the organization. . .while opportunities and challenges are external.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One way to make sure to actually implement and continue to revisit the strategies you create through the planning process is to makes include them in what is know a strategic agenda in which during each board meeting you update and review the board and gather their feedback on the strategies.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6</a:t>
            </a:fld>
            <a:endParaRPr lang="en-US" dirty="0"/>
          </a:p>
        </p:txBody>
      </p:sp>
    </p:spTree>
    <p:extLst>
      <p:ext uri="{BB962C8B-B14F-4D97-AF65-F5344CB8AC3E}">
        <p14:creationId xmlns:p14="http://schemas.microsoft.com/office/powerpoint/2010/main" val="275035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Often the process starts with creating a set of clearly defined long-term goals and objectives </a:t>
            </a:r>
          </a:p>
          <a:p>
            <a:endParaRPr lang="en-US" dirty="0"/>
          </a:p>
          <a:p>
            <a:r>
              <a:rPr lang="en-US" dirty="0"/>
              <a:t>In general one of the largest issues in strategic planning is writing goals that written in a way that people know when they have been accomplished. . .</a:t>
            </a:r>
          </a:p>
          <a:p>
            <a:r>
              <a:rPr lang="en-US" dirty="0"/>
              <a:t>There is an acronym we used to help guide our thinking when writing what we call SMART goals. . . </a:t>
            </a:r>
          </a:p>
          <a:p>
            <a:pPr marL="228600" indent="-228600">
              <a:buAutoNum type="arabicParenR"/>
            </a:pPr>
            <a:r>
              <a:rPr lang="en-US" dirty="0"/>
              <a:t>The first thing we want in a goal is that it needs to be specific.  In other words, we can’t just say we want to raise more money to grow our organization.   We would say we need to raise an additional $100,000 to support the addition of a staff member and resources needed so we can serve 200 more clients.   This makes the goal specific. . .</a:t>
            </a:r>
          </a:p>
          <a:p>
            <a:pPr marL="228600" indent="-228600">
              <a:buAutoNum type="arabicParenR"/>
            </a:pPr>
            <a:r>
              <a:rPr lang="en-US" dirty="0"/>
              <a:t>The next thing we concerned with is making sure it is a measurable goal.   In other words it will be clear when you have been successful.  In our prior example, it will be clear you have achieved the goal when you have raised the additional money, hired and onboarded the staff member and expanded services to those clients.  </a:t>
            </a:r>
          </a:p>
          <a:p>
            <a:pPr marL="228600" indent="-228600">
              <a:buAutoNum type="arabicParenR"/>
            </a:pPr>
            <a:r>
              <a:rPr lang="en-US" dirty="0"/>
              <a:t>The next one is setting goals that are achievable. . . That doesn’t mean only setting easy to achieve goals.  They should be somewhat challenging but within reach and you have to have the resources needed to achieve the goal.  </a:t>
            </a:r>
          </a:p>
          <a:p>
            <a:pPr marL="228600" indent="-228600">
              <a:buAutoNum type="arabicParenR"/>
            </a:pPr>
            <a:r>
              <a:rPr lang="en-US" dirty="0"/>
              <a:t>The next attribute is making sure the goal is relevant to your mission. . .you can set a goal to bring in more grants but if the grants you bring in don’t align with your mission then it isn’t relevant to your organization’s success and may even be a distraction from that success</a:t>
            </a:r>
          </a:p>
          <a:p>
            <a:pPr marL="228600" indent="-228600">
              <a:buAutoNum type="arabicParenR"/>
            </a:pPr>
            <a:r>
              <a:rPr lang="en-US" dirty="0"/>
              <a:t>The final piece is making sure to Time-Bound or set deadlines for your goals. .  .the old saying is true that a goal without a deadline is just a dream. . .so think about when you can reasonably achieve the goal and set a deadline for doing so. . .In fact as you move through the strategic planning process and begin identifying the actions which will help you achieve those goals you should set intermediate deadlines for those actions.  So if your goals was to raise enough money to buy a building by a certain date then you would set deadlines associated with each piece of your plan (e.g. identifying a possible site,  creating a budget, launching a capital campaign, </a:t>
            </a:r>
            <a:r>
              <a:rPr lang="en-US" dirty="0" err="1"/>
              <a:t>ect</a:t>
            </a:r>
            <a:r>
              <a:rPr lang="en-US" dirty="0"/>
              <a:t>) and identify individuals responsible for those goals/deadlines.  </a:t>
            </a:r>
          </a:p>
        </p:txBody>
      </p:sp>
      <p:sp>
        <p:nvSpPr>
          <p:cNvPr id="4" name="Slide Number Placeholder 3"/>
          <p:cNvSpPr>
            <a:spLocks noGrp="1"/>
          </p:cNvSpPr>
          <p:nvPr>
            <p:ph type="sldNum" sz="quarter" idx="5"/>
          </p:nvPr>
        </p:nvSpPr>
        <p:spPr/>
        <p:txBody>
          <a:bodyPr/>
          <a:lstStyle/>
          <a:p>
            <a:fld id="{CED33291-C0D9-4415-AEC4-F67D377A5ADC}" type="slidenum">
              <a:rPr lang="en-US" smtClean="0"/>
              <a:t>7</a:t>
            </a:fld>
            <a:endParaRPr lang="en-US" dirty="0"/>
          </a:p>
        </p:txBody>
      </p:sp>
    </p:spTree>
    <p:extLst>
      <p:ext uri="{BB962C8B-B14F-4D97-AF65-F5344CB8AC3E}">
        <p14:creationId xmlns:p14="http://schemas.microsoft.com/office/powerpoint/2010/main" val="1182853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ED33291-C0D9-4415-AEC4-F67D377A5ADC}" type="slidenum">
              <a:rPr lang="en-US" smtClean="0"/>
              <a:t>8</a:t>
            </a:fld>
            <a:endParaRPr lang="en-US" dirty="0"/>
          </a:p>
        </p:txBody>
      </p:sp>
    </p:spTree>
    <p:extLst>
      <p:ext uri="{BB962C8B-B14F-4D97-AF65-F5344CB8AC3E}">
        <p14:creationId xmlns:p14="http://schemas.microsoft.com/office/powerpoint/2010/main" val="3185923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hiring staff nonprofits, like all employers must comply with all applicable state federal and local laws. . So if you are hiring your first employee.  . . Here is a quick checklist of things. . .</a:t>
            </a:r>
          </a:p>
          <a:p>
            <a:endParaRPr lang="en-US" dirty="0"/>
          </a:p>
          <a:p>
            <a:r>
              <a:rPr lang="en-US" sz="1200" b="0" i="0" kern="1200" dirty="0">
                <a:solidFill>
                  <a:schemeClr val="tx1"/>
                </a:solidFill>
                <a:effectLst/>
                <a:latin typeface="+mn-lt"/>
                <a:ea typeface="+mn-ea"/>
                <a:cs typeface="+mn-cs"/>
              </a:rPr>
              <a:t>You are required to collect and remit payroll taxes to the United States Treasury:</a:t>
            </a:r>
          </a:p>
          <a:p>
            <a:r>
              <a:rPr lang="en-US" sz="1200" b="0" i="0" u="none" strike="noStrike" kern="1200" dirty="0">
                <a:solidFill>
                  <a:schemeClr val="tx1"/>
                </a:solidFill>
                <a:effectLst/>
                <a:latin typeface="+mn-lt"/>
                <a:ea typeface="+mn-ea"/>
                <a:cs typeface="+mn-cs"/>
                <a:hlinkClick r:id="rId3"/>
              </a:rPr>
              <a:t>Social Security</a:t>
            </a:r>
            <a:r>
              <a:rPr lang="en-US" sz="1200" b="0" i="0" kern="1200" dirty="0">
                <a:solidFill>
                  <a:schemeClr val="tx1"/>
                </a:solidFill>
                <a:effectLst/>
                <a:latin typeface="+mn-lt"/>
                <a:ea typeface="+mn-ea"/>
                <a:cs typeface="+mn-cs"/>
              </a:rPr>
              <a:t> – Employees pay 6.2% of calendar year gross wages up to the wage base ($128,400 for 2018). The employer pays a matching amount.</a:t>
            </a:r>
          </a:p>
          <a:p>
            <a:r>
              <a:rPr lang="en-US" sz="1200" b="0" i="0" u="none" strike="noStrike" kern="1200" dirty="0">
                <a:solidFill>
                  <a:schemeClr val="tx1"/>
                </a:solidFill>
                <a:effectLst/>
                <a:latin typeface="+mn-lt"/>
                <a:ea typeface="+mn-ea"/>
                <a:cs typeface="+mn-cs"/>
                <a:hlinkClick r:id="rId3"/>
              </a:rPr>
              <a:t>Medicare</a:t>
            </a:r>
            <a:r>
              <a:rPr lang="en-US" sz="1200" b="0" i="0" kern="1200" dirty="0">
                <a:solidFill>
                  <a:schemeClr val="tx1"/>
                </a:solidFill>
                <a:effectLst/>
                <a:latin typeface="+mn-lt"/>
                <a:ea typeface="+mn-ea"/>
                <a:cs typeface="+mn-cs"/>
              </a:rPr>
              <a:t> – Employees pay 1.45% of gross wages. The employer pays a matching amount.</a:t>
            </a:r>
          </a:p>
          <a:p>
            <a:r>
              <a:rPr lang="en-US" sz="1200" b="0" i="0" u="none" strike="noStrike" kern="1200" dirty="0">
                <a:solidFill>
                  <a:schemeClr val="tx1"/>
                </a:solidFill>
                <a:effectLst/>
                <a:latin typeface="+mn-lt"/>
                <a:ea typeface="+mn-ea"/>
                <a:cs typeface="+mn-cs"/>
                <a:hlinkClick r:id="rId3"/>
              </a:rPr>
              <a:t>Additional Medicare</a:t>
            </a:r>
            <a:r>
              <a:rPr lang="en-US" sz="1200" b="0" i="0" kern="1200" dirty="0">
                <a:solidFill>
                  <a:schemeClr val="tx1"/>
                </a:solidFill>
                <a:effectLst/>
                <a:latin typeface="+mn-lt"/>
                <a:ea typeface="+mn-ea"/>
                <a:cs typeface="+mn-cs"/>
              </a:rPr>
              <a:t> – Employees pay 0.9% of calendar year wages in excess of $200,000.</a:t>
            </a:r>
          </a:p>
          <a:p>
            <a:r>
              <a:rPr lang="en-US" sz="1200" b="0" i="1" kern="1200" dirty="0">
                <a:solidFill>
                  <a:schemeClr val="tx1"/>
                </a:solidFill>
                <a:effectLst/>
                <a:latin typeface="+mn-lt"/>
                <a:ea typeface="+mn-ea"/>
                <a:cs typeface="+mn-cs"/>
              </a:rPr>
              <a:t>For-profit</a:t>
            </a:r>
            <a:r>
              <a:rPr lang="en-US" sz="1200" b="0" i="0" kern="1200" dirty="0">
                <a:solidFill>
                  <a:schemeClr val="tx1"/>
                </a:solidFill>
                <a:effectLst/>
                <a:latin typeface="+mn-lt"/>
                <a:ea typeface="+mn-ea"/>
                <a:cs typeface="+mn-cs"/>
              </a:rPr>
              <a:t> employers must also pay Federal unemployment tax. 501(c)(3) nonprofit organizations are EXEMPT from Federal unemployment tax and do not need to file the related Form 940 return.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Another important issue that has come up a lot in the gig economy is weather your workers are actually employees or independent contractors. . .it is not usual as a start up to have mostly contractors (e.g. grant writers) or a mix of employees and contractors.   But you need to make sure that you have appropriately classified your workers as contractors or employees. </a:t>
            </a:r>
            <a:r>
              <a:rPr lang="en-US" sz="1200" b="0" i="0" kern="1200" dirty="0">
                <a:solidFill>
                  <a:schemeClr val="tx1"/>
                </a:solidFill>
                <a:effectLst/>
                <a:latin typeface="+mn-lt"/>
                <a:ea typeface="+mn-ea"/>
                <a:cs typeface="+mn-cs"/>
              </a:rPr>
              <a:t>Misclassifying a worker can result in back taxes, fines, penalties and legal disputes.</a:t>
            </a:r>
          </a:p>
          <a:p>
            <a:endParaRPr lang="en-US" dirty="0"/>
          </a:p>
          <a:p>
            <a:endParaRPr lang="en-US" dirty="0"/>
          </a:p>
          <a:p>
            <a:r>
              <a:rPr lang="en-US" dirty="0"/>
              <a:t>There are three elements which determine if an employee is a contractor vs. an employee.  </a:t>
            </a:r>
          </a:p>
          <a:p>
            <a:endParaRPr lang="en-US" dirty="0"/>
          </a:p>
          <a:p>
            <a:r>
              <a:rPr lang="en-US" sz="1200" b="0" i="0" u="sng" kern="1200" dirty="0">
                <a:solidFill>
                  <a:schemeClr val="tx1"/>
                </a:solidFill>
                <a:effectLst/>
                <a:latin typeface="+mn-lt"/>
                <a:ea typeface="+mn-ea"/>
                <a:cs typeface="+mn-cs"/>
                <a:hlinkClick r:id="rId4" tooltip="Behavioral Control"/>
              </a:rPr>
              <a:t>Behavioral</a:t>
            </a:r>
            <a:r>
              <a:rPr lang="en-US" sz="1200" b="0" i="0" kern="1200" dirty="0">
                <a:solidFill>
                  <a:schemeClr val="tx1"/>
                </a:solidFill>
                <a:effectLst/>
                <a:latin typeface="+mn-lt"/>
                <a:ea typeface="+mn-ea"/>
                <a:cs typeface="+mn-cs"/>
              </a:rPr>
              <a:t>: Does the organization control or have the right to control what the worker does and how the worker does his or her job?</a:t>
            </a:r>
          </a:p>
          <a:p>
            <a:r>
              <a:rPr lang="en-US" sz="1200" b="0" i="0" u="sng" kern="1200" dirty="0">
                <a:solidFill>
                  <a:schemeClr val="tx1"/>
                </a:solidFill>
                <a:effectLst/>
                <a:latin typeface="+mn-lt"/>
                <a:ea typeface="+mn-ea"/>
                <a:cs typeface="+mn-cs"/>
                <a:hlinkClick r:id="rId5" tooltip="Financial Control"/>
              </a:rPr>
              <a:t>Financial</a:t>
            </a:r>
            <a:r>
              <a:rPr lang="en-US" sz="1200" b="0" i="0" kern="1200" dirty="0">
                <a:solidFill>
                  <a:schemeClr val="tx1"/>
                </a:solidFill>
                <a:effectLst/>
                <a:latin typeface="+mn-lt"/>
                <a:ea typeface="+mn-ea"/>
                <a:cs typeface="+mn-cs"/>
              </a:rPr>
              <a:t>: Are the business aspects of the worker’s job controlled by the payer? (these include things like how worker is paid, whether expenses are reimbursed, who provides tools/supplies, etc.)</a:t>
            </a:r>
          </a:p>
          <a:p>
            <a:r>
              <a:rPr lang="en-US" sz="1200" b="0" i="0" u="sng" kern="1200" dirty="0">
                <a:solidFill>
                  <a:schemeClr val="tx1"/>
                </a:solidFill>
                <a:effectLst/>
                <a:latin typeface="+mn-lt"/>
                <a:ea typeface="+mn-ea"/>
                <a:cs typeface="+mn-cs"/>
                <a:hlinkClick r:id="rId6" tooltip="Type of Relationship"/>
              </a:rPr>
              <a:t>Type of Relationship</a:t>
            </a:r>
            <a:r>
              <a:rPr lang="en-US" sz="1200" b="0" i="0" kern="1200" dirty="0">
                <a:solidFill>
                  <a:schemeClr val="tx1"/>
                </a:solidFill>
                <a:effectLst/>
                <a:latin typeface="+mn-lt"/>
                <a:ea typeface="+mn-ea"/>
                <a:cs typeface="+mn-cs"/>
              </a:rPr>
              <a:t>: Are there written contracts or employee type benefits (i.e. pension plan, insurance, vacation pay, etc.)? Will the relationship continue and is the work performed a key aspect of the business?</a:t>
            </a:r>
          </a:p>
          <a:p>
            <a:endParaRPr lang="en-US" dirty="0"/>
          </a:p>
          <a:p>
            <a:endParaRPr lang="en-US" dirty="0"/>
          </a:p>
        </p:txBody>
      </p:sp>
      <p:sp>
        <p:nvSpPr>
          <p:cNvPr id="4" name="Slide Number Placeholder 3"/>
          <p:cNvSpPr>
            <a:spLocks noGrp="1"/>
          </p:cNvSpPr>
          <p:nvPr>
            <p:ph type="sldNum" sz="quarter" idx="5"/>
          </p:nvPr>
        </p:nvSpPr>
        <p:spPr/>
        <p:txBody>
          <a:bodyPr/>
          <a:lstStyle/>
          <a:p>
            <a:fld id="{CED33291-C0D9-4415-AEC4-F67D377A5ADC}" type="slidenum">
              <a:rPr lang="en-US" smtClean="0"/>
              <a:t>9</a:t>
            </a:fld>
            <a:endParaRPr lang="en-US" dirty="0"/>
          </a:p>
        </p:txBody>
      </p:sp>
    </p:spTree>
    <p:extLst>
      <p:ext uri="{BB962C8B-B14F-4D97-AF65-F5344CB8AC3E}">
        <p14:creationId xmlns:p14="http://schemas.microsoft.com/office/powerpoint/2010/main" val="2156417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661507-A533-4F2E-B984-305D4E4F5CE4}" type="datetime1">
              <a:rPr lang="en-US" smtClean="0"/>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34DDD7-3FE8-4583-81CB-632D5267A8B4}" type="datetime1">
              <a:rPr lang="en-US" smtClean="0"/>
              <a:t>1/23/2023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A22273-1190-47FC-BA5A-981185797AF1}" type="datetime1">
              <a:rPr lang="en-US" smtClean="0"/>
              <a:t>1/23/2023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1FBB71-6DE2-4937-8AEC-8B1AE0DB59CF}" type="datetime1">
              <a:rPr lang="en-US" smtClean="0"/>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83ADD7-A3CC-46CA-B4EE-B20DC19C65C4}" type="datetime1">
              <a:rPr lang="en-US" smtClean="0"/>
              <a:t>1/23/2023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DC6B7653-8290-49FD-9716-A2C1CB6DA8FD}" type="datetime1">
              <a:rPr lang="en-US" smtClean="0"/>
              <a:t>1/23/2023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65FF2AA5-9729-4046-B4EA-C2E953FA8206}" type="datetime1">
              <a:rPr lang="en-US" smtClean="0"/>
              <a:t>1/23/2023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E207096B-8B9A-4F98-8A4A-7B031A299951}" type="datetime1">
              <a:rPr lang="en-US" smtClean="0"/>
              <a:t>1/23/2023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8858B70-756A-47BE-81CE-FA952E7560EC}" type="datetime1">
              <a:rPr lang="en-US" smtClean="0"/>
              <a:t>1/23/2023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10D19E4-4707-4D4C-84BE-F88B0E767A80}" type="datetime1">
              <a:rPr lang="en-US" smtClean="0"/>
              <a:t>1/23/2023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2B5A93A0-19E1-47AC-8700-509B6BECB2CF}" type="datetime1">
              <a:rPr lang="en-US" smtClean="0"/>
              <a:t>1/23/2023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13CA45DD-0F6B-4F7F-AE06-73BBDCC76E66}" type="datetime1">
              <a:rPr lang="en-US" smtClean="0"/>
              <a:t>1/23/2023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FDD9264-A478-4B82-A891-2BEA8BF9F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E02A32A9-E857-46CE-8AA3-D318B7D6463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2399" y="-194848"/>
            <a:ext cx="12344398" cy="8246780"/>
          </a:xfrm>
          <a:prstGeom prst="rect">
            <a:avLst/>
          </a:prstGeom>
        </p:spPr>
      </p:pic>
      <p:sp>
        <p:nvSpPr>
          <p:cNvPr id="21" name="Rectangle 20">
            <a:extLst>
              <a:ext uri="{FF2B5EF4-FFF2-40B4-BE49-F238E27FC236}">
                <a16:creationId xmlns:a16="http://schemas.microsoft.com/office/drawing/2014/main" id="{C4D755E9-CEF5-43A7-A514-4664F25F39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0BAEEE6-69AA-4811-8D2B-F84F74D46B57}"/>
              </a:ext>
            </a:extLst>
          </p:cNvPr>
          <p:cNvSpPr>
            <a:spLocks noGrp="1"/>
          </p:cNvSpPr>
          <p:nvPr>
            <p:ph type="ctrTitle"/>
          </p:nvPr>
        </p:nvSpPr>
        <p:spPr>
          <a:xfrm>
            <a:off x="643467" y="1298448"/>
            <a:ext cx="3685070" cy="3255264"/>
          </a:xfrm>
        </p:spPr>
        <p:txBody>
          <a:bodyPr>
            <a:normAutofit/>
          </a:bodyPr>
          <a:lstStyle/>
          <a:p>
            <a:r>
              <a:rPr lang="en-US" sz="4400" dirty="0"/>
              <a:t>Going Beyond Great Programs</a:t>
            </a:r>
          </a:p>
        </p:txBody>
      </p:sp>
      <p:sp>
        <p:nvSpPr>
          <p:cNvPr id="3" name="Subtitle 2">
            <a:extLst>
              <a:ext uri="{FF2B5EF4-FFF2-40B4-BE49-F238E27FC236}">
                <a16:creationId xmlns:a16="http://schemas.microsoft.com/office/drawing/2014/main" id="{7721F547-2086-4D47-BB8F-44FA940064BE}"/>
              </a:ext>
            </a:extLst>
          </p:cNvPr>
          <p:cNvSpPr>
            <a:spLocks noGrp="1"/>
          </p:cNvSpPr>
          <p:nvPr>
            <p:ph type="subTitle" idx="1"/>
          </p:nvPr>
        </p:nvSpPr>
        <p:spPr>
          <a:xfrm>
            <a:off x="643467" y="4670246"/>
            <a:ext cx="3685069" cy="914400"/>
          </a:xfrm>
        </p:spPr>
        <p:txBody>
          <a:bodyPr>
            <a:normAutofit fontScale="92500" lnSpcReduction="20000"/>
          </a:bodyPr>
          <a:lstStyle/>
          <a:p>
            <a:r>
              <a:rPr lang="en-US" dirty="0"/>
              <a:t>Dr. Jessica Word, UNLV</a:t>
            </a:r>
          </a:p>
          <a:p>
            <a:r>
              <a:rPr lang="en-US" dirty="0"/>
              <a:t>School of Public Policy and Leadership</a:t>
            </a:r>
          </a:p>
        </p:txBody>
      </p:sp>
      <p:sp>
        <p:nvSpPr>
          <p:cNvPr id="23" name="Rectangle 22">
            <a:extLst>
              <a:ext uri="{FF2B5EF4-FFF2-40B4-BE49-F238E27FC236}">
                <a16:creationId xmlns:a16="http://schemas.microsoft.com/office/drawing/2014/main" id="{2BF879CD-ED15-450F-B829-699C694D2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6" name="Picture 5">
            <a:extLst>
              <a:ext uri="{FF2B5EF4-FFF2-40B4-BE49-F238E27FC236}">
                <a16:creationId xmlns:a16="http://schemas.microsoft.com/office/drawing/2014/main" id="{27D534F4-FC93-4460-BE25-7B0AC45FFB5F}"/>
              </a:ext>
            </a:extLst>
          </p:cNvPr>
          <p:cNvPicPr>
            <a:picLocks noChangeAspect="1"/>
          </p:cNvPicPr>
          <p:nvPr/>
        </p:nvPicPr>
        <p:blipFill>
          <a:blip r:embed="rId4"/>
          <a:stretch>
            <a:fillRect/>
          </a:stretch>
        </p:blipFill>
        <p:spPr>
          <a:xfrm>
            <a:off x="846785" y="1595626"/>
            <a:ext cx="2634860" cy="1221179"/>
          </a:xfrm>
          <a:prstGeom prst="rect">
            <a:avLst/>
          </a:prstGeom>
        </p:spPr>
      </p:pic>
    </p:spTree>
    <p:extLst>
      <p:ext uri="{BB962C8B-B14F-4D97-AF65-F5344CB8AC3E}">
        <p14:creationId xmlns:p14="http://schemas.microsoft.com/office/powerpoint/2010/main" val="3550316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3E023-E2FD-4127-A5D6-7D3A621551DF}"/>
              </a:ext>
            </a:extLst>
          </p:cNvPr>
          <p:cNvSpPr>
            <a:spLocks noGrp="1"/>
          </p:cNvSpPr>
          <p:nvPr>
            <p:ph type="title"/>
          </p:nvPr>
        </p:nvSpPr>
        <p:spPr/>
        <p:txBody>
          <a:bodyPr/>
          <a:lstStyle/>
          <a:p>
            <a:r>
              <a:rPr lang="en-US" dirty="0"/>
              <a:t>Staff and Volunteers</a:t>
            </a:r>
          </a:p>
        </p:txBody>
      </p:sp>
      <p:sp>
        <p:nvSpPr>
          <p:cNvPr id="3" name="Content Placeholder 2">
            <a:extLst>
              <a:ext uri="{FF2B5EF4-FFF2-40B4-BE49-F238E27FC236}">
                <a16:creationId xmlns:a16="http://schemas.microsoft.com/office/drawing/2014/main" id="{263CC463-8F68-45BB-9196-3A9F3FDD0A87}"/>
              </a:ext>
            </a:extLst>
          </p:cNvPr>
          <p:cNvSpPr>
            <a:spLocks noGrp="1"/>
          </p:cNvSpPr>
          <p:nvPr>
            <p:ph idx="1"/>
          </p:nvPr>
        </p:nvSpPr>
        <p:spPr/>
        <p:txBody>
          <a:bodyPr/>
          <a:lstStyle/>
          <a:p>
            <a:pPr marL="502920" lvl="1" indent="0">
              <a:buNone/>
            </a:pPr>
            <a:endParaRPr lang="en-US" sz="2400" dirty="0"/>
          </a:p>
          <a:p>
            <a:pPr lvl="1"/>
            <a:r>
              <a:rPr lang="en-US" sz="2400" dirty="0"/>
              <a:t>Employee/Volunteer Manual</a:t>
            </a:r>
          </a:p>
          <a:p>
            <a:pPr lvl="2"/>
            <a:r>
              <a:rPr lang="en-US" sz="2400" dirty="0"/>
              <a:t>Hiring</a:t>
            </a:r>
          </a:p>
          <a:p>
            <a:pPr lvl="2"/>
            <a:r>
              <a:rPr lang="en-US" sz="2400" dirty="0"/>
              <a:t>Firing</a:t>
            </a:r>
          </a:p>
          <a:p>
            <a:pPr lvl="2"/>
            <a:r>
              <a:rPr lang="en-US" sz="2400" dirty="0"/>
              <a:t>Harassment Policies</a:t>
            </a:r>
          </a:p>
          <a:p>
            <a:pPr lvl="2"/>
            <a:r>
              <a:rPr lang="en-US" sz="2400" dirty="0"/>
              <a:t>Sick Leave, Vacation and Personal Days (PTO)</a:t>
            </a:r>
          </a:p>
          <a:p>
            <a:pPr lvl="2"/>
            <a:r>
              <a:rPr lang="en-US" sz="2400" dirty="0"/>
              <a:t>Benefits</a:t>
            </a:r>
          </a:p>
          <a:p>
            <a:pPr lvl="1"/>
            <a:endParaRPr lang="en-US" sz="2400" dirty="0"/>
          </a:p>
          <a:p>
            <a:pPr lvl="1"/>
            <a:r>
              <a:rPr lang="en-US" sz="2400" dirty="0"/>
              <a:t>Pitfalls of not structuring</a:t>
            </a:r>
          </a:p>
          <a:p>
            <a:pPr lvl="2"/>
            <a:r>
              <a:rPr lang="en-US" sz="2400" dirty="0"/>
              <a:t>Legal Issues</a:t>
            </a:r>
          </a:p>
          <a:p>
            <a:pPr lvl="2"/>
            <a:r>
              <a:rPr lang="en-US" sz="2400" dirty="0"/>
              <a:t>Staff Turnover</a:t>
            </a:r>
          </a:p>
          <a:p>
            <a:endParaRPr lang="en-US" dirty="0"/>
          </a:p>
        </p:txBody>
      </p:sp>
      <p:sp>
        <p:nvSpPr>
          <p:cNvPr id="4" name="Rectangle 3" descr="Office worker">
            <a:extLst>
              <a:ext uri="{FF2B5EF4-FFF2-40B4-BE49-F238E27FC236}">
                <a16:creationId xmlns:a16="http://schemas.microsoft.com/office/drawing/2014/main" id="{46F2D9DC-E3FE-495D-8FB7-E6325CAC78F3}"/>
              </a:ext>
            </a:extLst>
          </p:cNvPr>
          <p:cNvSpPr/>
          <p:nvPr/>
        </p:nvSpPr>
        <p:spPr>
          <a:xfrm>
            <a:off x="1007533" y="1657350"/>
            <a:ext cx="706968" cy="746493"/>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741304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14FA9A61-1122-4671-B06F-58A43317BA57}"/>
              </a:ext>
            </a:extLst>
          </p:cNvPr>
          <p:cNvSpPr>
            <a:spLocks noGrp="1" noChangeArrowheads="1"/>
          </p:cNvSpPr>
          <p:nvPr>
            <p:ph type="title"/>
          </p:nvPr>
        </p:nvSpPr>
        <p:spPr/>
        <p:txBody>
          <a:bodyPr/>
          <a:lstStyle/>
          <a:p>
            <a:r>
              <a:rPr lang="en-US" altLang="en-US" dirty="0"/>
              <a:t>What is the Board’s Role?</a:t>
            </a:r>
          </a:p>
        </p:txBody>
      </p:sp>
      <p:sp>
        <p:nvSpPr>
          <p:cNvPr id="23555" name="Rectangle 3">
            <a:extLst>
              <a:ext uri="{FF2B5EF4-FFF2-40B4-BE49-F238E27FC236}">
                <a16:creationId xmlns:a16="http://schemas.microsoft.com/office/drawing/2014/main" id="{6BFFE07A-9C4A-465D-B0FA-B007675C4D17}"/>
              </a:ext>
            </a:extLst>
          </p:cNvPr>
          <p:cNvSpPr>
            <a:spLocks noGrp="1" noChangeArrowheads="1"/>
          </p:cNvSpPr>
          <p:nvPr>
            <p:ph type="body" idx="1"/>
          </p:nvPr>
        </p:nvSpPr>
        <p:spPr/>
        <p:txBody>
          <a:bodyPr/>
          <a:lstStyle/>
          <a:p>
            <a:pPr>
              <a:lnSpc>
                <a:spcPct val="90000"/>
              </a:lnSpc>
            </a:pPr>
            <a:r>
              <a:rPr lang="en-US" altLang="en-US" sz="2600" dirty="0"/>
              <a:t>Governance of the organization (policy making)</a:t>
            </a:r>
          </a:p>
          <a:p>
            <a:pPr>
              <a:lnSpc>
                <a:spcPct val="90000"/>
              </a:lnSpc>
            </a:pPr>
            <a:r>
              <a:rPr lang="en-US" altLang="en-US" sz="2600" dirty="0"/>
              <a:t>Legal, Ethical and Fiduciary Responsibilities</a:t>
            </a:r>
          </a:p>
          <a:p>
            <a:pPr lvl="1">
              <a:lnSpc>
                <a:spcPct val="90000"/>
              </a:lnSpc>
            </a:pPr>
            <a:r>
              <a:rPr lang="en-US" altLang="en-US" sz="2400" dirty="0"/>
              <a:t>Developing &amp; Maintaining the mission</a:t>
            </a:r>
          </a:p>
          <a:p>
            <a:pPr lvl="1">
              <a:lnSpc>
                <a:spcPct val="90000"/>
              </a:lnSpc>
            </a:pPr>
            <a:r>
              <a:rPr lang="en-US" altLang="en-US" sz="2400" dirty="0"/>
              <a:t>Planning</a:t>
            </a:r>
          </a:p>
          <a:p>
            <a:pPr lvl="1">
              <a:lnSpc>
                <a:spcPct val="90000"/>
              </a:lnSpc>
            </a:pPr>
            <a:r>
              <a:rPr lang="en-US" altLang="en-US" sz="2400" dirty="0"/>
              <a:t>Raising Money</a:t>
            </a:r>
          </a:p>
          <a:p>
            <a:pPr lvl="1">
              <a:lnSpc>
                <a:spcPct val="90000"/>
              </a:lnSpc>
            </a:pPr>
            <a:r>
              <a:rPr lang="en-US" altLang="en-US" sz="2400" dirty="0"/>
              <a:t>Managing Resources</a:t>
            </a:r>
          </a:p>
          <a:p>
            <a:pPr lvl="1">
              <a:lnSpc>
                <a:spcPct val="90000"/>
              </a:lnSpc>
            </a:pPr>
            <a:r>
              <a:rPr lang="en-US" altLang="en-US" sz="2400" dirty="0"/>
              <a:t>Providing Oversight</a:t>
            </a:r>
          </a:p>
          <a:p>
            <a:pPr lvl="1">
              <a:lnSpc>
                <a:spcPct val="90000"/>
              </a:lnSpc>
            </a:pPr>
            <a:r>
              <a:rPr lang="en-US" altLang="en-US" sz="2400" dirty="0"/>
              <a:t>Acting as Ambassadors to the Community</a:t>
            </a:r>
          </a:p>
          <a:p>
            <a:pPr lvl="1">
              <a:lnSpc>
                <a:spcPct val="90000"/>
              </a:lnSpc>
            </a:pPr>
            <a:r>
              <a:rPr lang="en-US" altLang="en-US" sz="2400" dirty="0"/>
              <a:t>Evaluating the Chief Executive</a:t>
            </a:r>
          </a:p>
          <a:p>
            <a:pPr lvl="1">
              <a:lnSpc>
                <a:spcPct val="90000"/>
              </a:lnSpc>
            </a:pPr>
            <a:endParaRPr lang="en-US" altLang="en-US" sz="2400" dirty="0"/>
          </a:p>
        </p:txBody>
      </p:sp>
      <p:sp>
        <p:nvSpPr>
          <p:cNvPr id="4" name="Rectangle 3" descr="Office worker">
            <a:extLst>
              <a:ext uri="{FF2B5EF4-FFF2-40B4-BE49-F238E27FC236}">
                <a16:creationId xmlns:a16="http://schemas.microsoft.com/office/drawing/2014/main" id="{84F25094-DD92-4ACC-AEE8-9FAC4881D995}"/>
              </a:ext>
            </a:extLst>
          </p:cNvPr>
          <p:cNvSpPr/>
          <p:nvPr/>
        </p:nvSpPr>
        <p:spPr>
          <a:xfrm>
            <a:off x="1007533" y="1657350"/>
            <a:ext cx="706968" cy="746493"/>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 name="Rectangle 1">
            <a:extLst>
              <a:ext uri="{FF2B5EF4-FFF2-40B4-BE49-F238E27FC236}">
                <a16:creationId xmlns:a16="http://schemas.microsoft.com/office/drawing/2014/main" id="{0A4B6117-BCA6-4DCF-93A3-E4066D45E4F5}"/>
              </a:ext>
            </a:extLst>
          </p:cNvPr>
          <p:cNvSpPr/>
          <p:nvPr/>
        </p:nvSpPr>
        <p:spPr>
          <a:xfrm>
            <a:off x="5980423" y="3244334"/>
            <a:ext cx="231154" cy="369332"/>
          </a:xfrm>
          <a:prstGeom prst="rect">
            <a:avLst/>
          </a:prstGeom>
        </p:spPr>
        <p:txBody>
          <a:bodyPr wrap="none">
            <a:spAutoFit/>
          </a:bodyPr>
          <a:lstStyle/>
          <a:p>
            <a:r>
              <a:rPr lang="en-US"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B0327-827D-4941-AF58-E19599A480B2}"/>
              </a:ext>
            </a:extLst>
          </p:cNvPr>
          <p:cNvSpPr>
            <a:spLocks noGrp="1"/>
          </p:cNvSpPr>
          <p:nvPr>
            <p:ph type="title"/>
          </p:nvPr>
        </p:nvSpPr>
        <p:spPr/>
        <p:txBody>
          <a:bodyPr/>
          <a:lstStyle/>
          <a:p>
            <a:r>
              <a:rPr lang="en-US" dirty="0"/>
              <a:t>What is the Board’s Role?</a:t>
            </a:r>
          </a:p>
        </p:txBody>
      </p:sp>
      <p:pic>
        <p:nvPicPr>
          <p:cNvPr id="1026" name="Picture 2" descr="https://lh3.googleusercontent.com/jqTeh5dsR_FtMfLecXSbK0NdqPohTw8bDlUCYPbNh52J9JgfBpw9D79L4BXNg8mbMTHDlgGPImYrUJDnYiKfKmHgyN_bLM_IDuPC9sY8PWC79YLc8LZieLFY8hkmOQjVEQyydpAthHpvtxs=s2048">
            <a:extLst>
              <a:ext uri="{FF2B5EF4-FFF2-40B4-BE49-F238E27FC236}">
                <a16:creationId xmlns:a16="http://schemas.microsoft.com/office/drawing/2014/main" id="{ED3ED03B-D5F5-46C4-AC05-05C0113C148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035425" y="966102"/>
            <a:ext cx="6880225" cy="492579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descr="Office worker">
            <a:extLst>
              <a:ext uri="{FF2B5EF4-FFF2-40B4-BE49-F238E27FC236}">
                <a16:creationId xmlns:a16="http://schemas.microsoft.com/office/drawing/2014/main" id="{3FD92AC8-B41D-4B3F-BF99-8E7ADF83BA2A}"/>
              </a:ext>
            </a:extLst>
          </p:cNvPr>
          <p:cNvSpPr/>
          <p:nvPr/>
        </p:nvSpPr>
        <p:spPr>
          <a:xfrm>
            <a:off x="1007533" y="1657350"/>
            <a:ext cx="706968" cy="746493"/>
          </a:xfrm>
          <a:prstGeom prst="rect">
            <a:avLst/>
          </a:prstGeom>
          <a:blipFill>
            <a:blip r:embed="rId4">
              <a:extLst>
                <a:ext uri="{96DAC541-7B7A-43D3-8B79-37D633B846F1}">
                  <asvg:svgBlip xmlns:asvg="http://schemas.microsoft.com/office/drawing/2016/SVG/main" r:embed="rId5"/>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3347855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3E023-E2FD-4127-A5D6-7D3A621551DF}"/>
              </a:ext>
            </a:extLst>
          </p:cNvPr>
          <p:cNvSpPr>
            <a:spLocks noGrp="1"/>
          </p:cNvSpPr>
          <p:nvPr>
            <p:ph type="title"/>
          </p:nvPr>
        </p:nvSpPr>
        <p:spPr/>
        <p:txBody>
          <a:bodyPr/>
          <a:lstStyle/>
          <a:p>
            <a:r>
              <a:rPr lang="en-US" dirty="0"/>
              <a:t>Staff and Volunteers</a:t>
            </a:r>
          </a:p>
        </p:txBody>
      </p:sp>
      <p:sp>
        <p:nvSpPr>
          <p:cNvPr id="3" name="Content Placeholder 2">
            <a:extLst>
              <a:ext uri="{FF2B5EF4-FFF2-40B4-BE49-F238E27FC236}">
                <a16:creationId xmlns:a16="http://schemas.microsoft.com/office/drawing/2014/main" id="{263CC463-8F68-45BB-9196-3A9F3FDD0A87}"/>
              </a:ext>
            </a:extLst>
          </p:cNvPr>
          <p:cNvSpPr>
            <a:spLocks noGrp="1"/>
          </p:cNvSpPr>
          <p:nvPr>
            <p:ph idx="1"/>
          </p:nvPr>
        </p:nvSpPr>
        <p:spPr/>
        <p:txBody>
          <a:bodyPr/>
          <a:lstStyle/>
          <a:p>
            <a:pPr lvl="1"/>
            <a:r>
              <a:rPr lang="en-US" sz="2800" dirty="0"/>
              <a:t>Board Development/Structure</a:t>
            </a:r>
          </a:p>
          <a:p>
            <a:pPr lvl="2"/>
            <a:r>
              <a:rPr lang="en-US" sz="2600" dirty="0"/>
              <a:t>Define board roles</a:t>
            </a:r>
          </a:p>
          <a:p>
            <a:pPr lvl="2"/>
            <a:r>
              <a:rPr lang="en-US" sz="2600" dirty="0"/>
              <a:t>Consider term-limits</a:t>
            </a:r>
          </a:p>
          <a:p>
            <a:pPr lvl="2"/>
            <a:r>
              <a:rPr lang="en-US" sz="2600" dirty="0"/>
              <a:t>Give or Get Policies</a:t>
            </a:r>
          </a:p>
          <a:p>
            <a:pPr lvl="1"/>
            <a:endParaRPr lang="en-US" sz="2800" dirty="0"/>
          </a:p>
          <a:p>
            <a:pPr lvl="1"/>
            <a:r>
              <a:rPr lang="en-US" sz="2800" dirty="0"/>
              <a:t>Identifying board needs</a:t>
            </a:r>
          </a:p>
          <a:p>
            <a:pPr lvl="2"/>
            <a:r>
              <a:rPr lang="en-US" sz="2600" dirty="0"/>
              <a:t>Support board success through info</a:t>
            </a:r>
          </a:p>
          <a:p>
            <a:pPr lvl="2"/>
            <a:r>
              <a:rPr lang="en-US" sz="2600" dirty="0"/>
              <a:t>Board self-assessment</a:t>
            </a:r>
          </a:p>
          <a:p>
            <a:pPr lvl="2"/>
            <a:endParaRPr lang="en-US" sz="2600" dirty="0"/>
          </a:p>
          <a:p>
            <a:pPr lvl="1"/>
            <a:r>
              <a:rPr lang="en-US" sz="2800" dirty="0"/>
              <a:t>Getting the board involved</a:t>
            </a:r>
          </a:p>
          <a:p>
            <a:pPr lvl="2"/>
            <a:r>
              <a:rPr lang="en-US" sz="2600" dirty="0"/>
              <a:t>Start with fundraising/strategy</a:t>
            </a:r>
          </a:p>
          <a:p>
            <a:pPr lvl="1"/>
            <a:endParaRPr lang="en-US" sz="1400" dirty="0"/>
          </a:p>
          <a:p>
            <a:endParaRPr lang="en-US" dirty="0"/>
          </a:p>
        </p:txBody>
      </p:sp>
      <p:sp>
        <p:nvSpPr>
          <p:cNvPr id="4" name="Rectangle 3" descr="Office worker">
            <a:extLst>
              <a:ext uri="{FF2B5EF4-FFF2-40B4-BE49-F238E27FC236}">
                <a16:creationId xmlns:a16="http://schemas.microsoft.com/office/drawing/2014/main" id="{46F2D9DC-E3FE-495D-8FB7-E6325CAC78F3}"/>
              </a:ext>
            </a:extLst>
          </p:cNvPr>
          <p:cNvSpPr/>
          <p:nvPr/>
        </p:nvSpPr>
        <p:spPr>
          <a:xfrm>
            <a:off x="1007533" y="1657350"/>
            <a:ext cx="706968" cy="746493"/>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2471482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0189F-70EE-4A6F-A222-EE9153331757}"/>
              </a:ext>
            </a:extLst>
          </p:cNvPr>
          <p:cNvSpPr>
            <a:spLocks noGrp="1"/>
          </p:cNvSpPr>
          <p:nvPr>
            <p:ph type="title"/>
          </p:nvPr>
        </p:nvSpPr>
        <p:spPr/>
        <p:txBody>
          <a:bodyPr/>
          <a:lstStyle/>
          <a:p>
            <a:r>
              <a:rPr lang="en-US" dirty="0"/>
              <a:t>Finances and Oversight</a:t>
            </a:r>
          </a:p>
        </p:txBody>
      </p:sp>
      <p:sp>
        <p:nvSpPr>
          <p:cNvPr id="3" name="Content Placeholder 2">
            <a:extLst>
              <a:ext uri="{FF2B5EF4-FFF2-40B4-BE49-F238E27FC236}">
                <a16:creationId xmlns:a16="http://schemas.microsoft.com/office/drawing/2014/main" id="{FADB5365-0A61-4FF3-B539-72812D9FE325}"/>
              </a:ext>
            </a:extLst>
          </p:cNvPr>
          <p:cNvSpPr>
            <a:spLocks noGrp="1"/>
          </p:cNvSpPr>
          <p:nvPr>
            <p:ph idx="1"/>
          </p:nvPr>
        </p:nvSpPr>
        <p:spPr/>
        <p:txBody>
          <a:bodyPr/>
          <a:lstStyle/>
          <a:p>
            <a:pPr lvl="1"/>
            <a:r>
              <a:rPr lang="en-US" sz="3600" dirty="0"/>
              <a:t>Revenue Diversification</a:t>
            </a:r>
          </a:p>
          <a:p>
            <a:pPr lvl="2"/>
            <a:r>
              <a:rPr lang="en-US" sz="3600" dirty="0"/>
              <a:t>Grants and Contracts</a:t>
            </a:r>
          </a:p>
          <a:p>
            <a:pPr lvl="2"/>
            <a:r>
              <a:rPr lang="en-US" sz="3600" dirty="0"/>
              <a:t>Unrelated Business Income</a:t>
            </a:r>
          </a:p>
          <a:p>
            <a:pPr lvl="2"/>
            <a:r>
              <a:rPr lang="en-US" sz="3600" dirty="0"/>
              <a:t>Audits</a:t>
            </a:r>
          </a:p>
          <a:p>
            <a:endParaRPr lang="en-US" dirty="0"/>
          </a:p>
        </p:txBody>
      </p:sp>
      <p:sp>
        <p:nvSpPr>
          <p:cNvPr id="4" name="Rectangle 3" descr="Money">
            <a:extLst>
              <a:ext uri="{FF2B5EF4-FFF2-40B4-BE49-F238E27FC236}">
                <a16:creationId xmlns:a16="http://schemas.microsoft.com/office/drawing/2014/main" id="{8CA91FD8-9D1A-4EA3-AD67-3C28B79405BA}"/>
              </a:ext>
            </a:extLst>
          </p:cNvPr>
          <p:cNvSpPr/>
          <p:nvPr/>
        </p:nvSpPr>
        <p:spPr>
          <a:xfrm>
            <a:off x="1323066" y="1749056"/>
            <a:ext cx="807187" cy="807187"/>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3575109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0189F-70EE-4A6F-A222-EE9153331757}"/>
              </a:ext>
            </a:extLst>
          </p:cNvPr>
          <p:cNvSpPr>
            <a:spLocks noGrp="1"/>
          </p:cNvSpPr>
          <p:nvPr>
            <p:ph type="title"/>
          </p:nvPr>
        </p:nvSpPr>
        <p:spPr/>
        <p:txBody>
          <a:bodyPr/>
          <a:lstStyle/>
          <a:p>
            <a:r>
              <a:rPr lang="en-US" dirty="0"/>
              <a:t>Finances and Oversight</a:t>
            </a:r>
          </a:p>
        </p:txBody>
      </p:sp>
      <p:sp>
        <p:nvSpPr>
          <p:cNvPr id="3" name="Content Placeholder 2">
            <a:extLst>
              <a:ext uri="{FF2B5EF4-FFF2-40B4-BE49-F238E27FC236}">
                <a16:creationId xmlns:a16="http://schemas.microsoft.com/office/drawing/2014/main" id="{FADB5365-0A61-4FF3-B539-72812D9FE325}"/>
              </a:ext>
            </a:extLst>
          </p:cNvPr>
          <p:cNvSpPr>
            <a:spLocks noGrp="1"/>
          </p:cNvSpPr>
          <p:nvPr>
            <p:ph idx="1"/>
          </p:nvPr>
        </p:nvSpPr>
        <p:spPr/>
        <p:txBody>
          <a:bodyPr/>
          <a:lstStyle/>
          <a:p>
            <a:pPr lvl="1"/>
            <a:r>
              <a:rPr lang="en-US" sz="2800" dirty="0"/>
              <a:t>Specific Issues for Nonprofits</a:t>
            </a:r>
          </a:p>
          <a:p>
            <a:pPr lvl="2"/>
            <a:r>
              <a:rPr lang="en-US" sz="2800" dirty="0"/>
              <a:t>Financial Controls</a:t>
            </a:r>
          </a:p>
          <a:p>
            <a:pPr lvl="3"/>
            <a:r>
              <a:rPr lang="en-US" sz="2600" dirty="0"/>
              <a:t>Authorization</a:t>
            </a:r>
          </a:p>
          <a:p>
            <a:pPr lvl="3"/>
            <a:r>
              <a:rPr lang="en-US" sz="2600" dirty="0"/>
              <a:t>Recording</a:t>
            </a:r>
          </a:p>
          <a:p>
            <a:pPr lvl="3"/>
            <a:r>
              <a:rPr lang="en-US" sz="2600" dirty="0"/>
              <a:t>Custody</a:t>
            </a:r>
          </a:p>
          <a:p>
            <a:pPr lvl="2"/>
            <a:r>
              <a:rPr lang="en-US" sz="2800" dirty="0"/>
              <a:t>Restricted Gifts</a:t>
            </a:r>
          </a:p>
          <a:p>
            <a:pPr lvl="2"/>
            <a:r>
              <a:rPr lang="en-US" sz="2800" dirty="0"/>
              <a:t>Sarbanes Oxley </a:t>
            </a:r>
          </a:p>
          <a:p>
            <a:pPr lvl="2"/>
            <a:r>
              <a:rPr lang="en-US" sz="2800" dirty="0"/>
              <a:t>Conflict of Interest Policies</a:t>
            </a:r>
          </a:p>
          <a:p>
            <a:endParaRPr lang="en-US" dirty="0"/>
          </a:p>
        </p:txBody>
      </p:sp>
      <p:sp>
        <p:nvSpPr>
          <p:cNvPr id="4" name="Rectangle 3" descr="Money">
            <a:extLst>
              <a:ext uri="{FF2B5EF4-FFF2-40B4-BE49-F238E27FC236}">
                <a16:creationId xmlns:a16="http://schemas.microsoft.com/office/drawing/2014/main" id="{8CA91FD8-9D1A-4EA3-AD67-3C28B79405BA}"/>
              </a:ext>
            </a:extLst>
          </p:cNvPr>
          <p:cNvSpPr/>
          <p:nvPr/>
        </p:nvSpPr>
        <p:spPr>
          <a:xfrm>
            <a:off x="1323066" y="1749056"/>
            <a:ext cx="807187" cy="807187"/>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2946452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E34D8E9-E7CE-4A87-8064-BB31170C9E5C}"/>
              </a:ext>
            </a:extLst>
          </p:cNvPr>
          <p:cNvSpPr txBox="1"/>
          <p:nvPr/>
        </p:nvSpPr>
        <p:spPr>
          <a:xfrm>
            <a:off x="819150" y="2762250"/>
            <a:ext cx="10229850" cy="707886"/>
          </a:xfrm>
          <a:prstGeom prst="rect">
            <a:avLst/>
          </a:prstGeom>
          <a:solidFill>
            <a:schemeClr val="accent1"/>
          </a:solidFill>
        </p:spPr>
        <p:txBody>
          <a:bodyPr wrap="square" rtlCol="0">
            <a:spAutoFit/>
          </a:bodyPr>
          <a:lstStyle/>
          <a:p>
            <a:pPr algn="ctr"/>
            <a:r>
              <a:rPr lang="en-US" sz="4000" b="1" dirty="0">
                <a:solidFill>
                  <a:schemeClr val="bg1"/>
                </a:solidFill>
              </a:rPr>
              <a:t>Questions?</a:t>
            </a:r>
          </a:p>
        </p:txBody>
      </p:sp>
    </p:spTree>
    <p:extLst>
      <p:ext uri="{BB962C8B-B14F-4D97-AF65-F5344CB8AC3E}">
        <p14:creationId xmlns:p14="http://schemas.microsoft.com/office/powerpoint/2010/main" val="2406206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4FEAD-4382-48AD-807A-583DB078D6A1}"/>
              </a:ext>
            </a:extLst>
          </p:cNvPr>
          <p:cNvSpPr>
            <a:spLocks noGrp="1"/>
          </p:cNvSpPr>
          <p:nvPr>
            <p:ph type="title"/>
          </p:nvPr>
        </p:nvSpPr>
        <p:spPr/>
        <p:txBody>
          <a:bodyPr/>
          <a:lstStyle/>
          <a:p>
            <a:r>
              <a:rPr lang="en-US" dirty="0"/>
              <a:t>The Wobbly Stool</a:t>
            </a:r>
          </a:p>
        </p:txBody>
      </p:sp>
      <p:pic>
        <p:nvPicPr>
          <p:cNvPr id="1026" name="Picture 2" descr="Frank ☼ Bach on Twitter: &quot;I love the three-legged stool analogy too.  https://t.co/OOcpikIBN6&quot; / Twitter">
            <a:extLst>
              <a:ext uri="{FF2B5EF4-FFF2-40B4-BE49-F238E27FC236}">
                <a16:creationId xmlns:a16="http://schemas.microsoft.com/office/drawing/2014/main" id="{6D0E98D0-15D0-4B47-9116-BFEC04CBDC5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192713" y="1147762"/>
            <a:ext cx="4667250" cy="455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761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CDA4B-87D0-4FE2-A8F4-C2D8801348E9}"/>
              </a:ext>
            </a:extLst>
          </p:cNvPr>
          <p:cNvSpPr>
            <a:spLocks noGrp="1"/>
          </p:cNvSpPr>
          <p:nvPr>
            <p:ph type="title"/>
          </p:nvPr>
        </p:nvSpPr>
        <p:spPr>
          <a:xfrm>
            <a:off x="252919" y="1123837"/>
            <a:ext cx="2947482" cy="4601183"/>
          </a:xfrm>
        </p:spPr>
        <p:txBody>
          <a:bodyPr>
            <a:normAutofit/>
          </a:bodyPr>
          <a:lstStyle/>
          <a:p>
            <a:r>
              <a:rPr lang="en-US" dirty="0"/>
              <a:t>Today’s Webinar</a:t>
            </a:r>
          </a:p>
        </p:txBody>
      </p:sp>
      <p:graphicFrame>
        <p:nvGraphicFramePr>
          <p:cNvPr id="5" name="Content Placeholder 2" descr="icon circle label list SmartArt&#10;">
            <a:extLst>
              <a:ext uri="{FF2B5EF4-FFF2-40B4-BE49-F238E27FC236}">
                <a16:creationId xmlns:a16="http://schemas.microsoft.com/office/drawing/2014/main" id="{E1EF02BC-E474-418D-9FE3-2442600B9FDF}"/>
              </a:ext>
            </a:extLst>
          </p:cNvPr>
          <p:cNvGraphicFramePr>
            <a:graphicFrameLocks noGrp="1"/>
          </p:cNvGraphicFramePr>
          <p:nvPr>
            <p:ph idx="1"/>
            <p:extLst>
              <p:ext uri="{D42A27DB-BD31-4B8C-83A1-F6EECF244321}">
                <p14:modId xmlns:p14="http://schemas.microsoft.com/office/powerpoint/2010/main" val="1047398599"/>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4271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93FC0A-4858-42AC-AB33-6C80E8097D5D}"/>
              </a:ext>
            </a:extLst>
          </p:cNvPr>
          <p:cNvSpPr>
            <a:spLocks noGrp="1"/>
          </p:cNvSpPr>
          <p:nvPr>
            <p:ph type="title"/>
          </p:nvPr>
        </p:nvSpPr>
        <p:spPr/>
        <p:txBody>
          <a:bodyPr/>
          <a:lstStyle/>
          <a:p>
            <a:r>
              <a:rPr lang="en-US" dirty="0"/>
              <a:t>Planning for the Future</a:t>
            </a:r>
          </a:p>
        </p:txBody>
      </p:sp>
      <p:sp>
        <p:nvSpPr>
          <p:cNvPr id="5" name="Text Placeholder 4">
            <a:extLst>
              <a:ext uri="{FF2B5EF4-FFF2-40B4-BE49-F238E27FC236}">
                <a16:creationId xmlns:a16="http://schemas.microsoft.com/office/drawing/2014/main" id="{10782E9A-1FB0-433C-88E1-C3921B1CEDB6}"/>
              </a:ext>
            </a:extLst>
          </p:cNvPr>
          <p:cNvSpPr>
            <a:spLocks noGrp="1"/>
          </p:cNvSpPr>
          <p:nvPr>
            <p:ph type="body" idx="1"/>
          </p:nvPr>
        </p:nvSpPr>
        <p:spPr/>
        <p:txBody>
          <a:bodyPr/>
          <a:lstStyle/>
          <a:p>
            <a:r>
              <a:rPr lang="en-US" dirty="0"/>
              <a:t> </a:t>
            </a:r>
          </a:p>
        </p:txBody>
      </p:sp>
    </p:spTree>
    <p:extLst>
      <p:ext uri="{BB962C8B-B14F-4D97-AF65-F5344CB8AC3E}">
        <p14:creationId xmlns:p14="http://schemas.microsoft.com/office/powerpoint/2010/main" val="235872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C5A83E-C5FE-44AB-A1C0-55B8944AA8E9}"/>
              </a:ext>
            </a:extLst>
          </p:cNvPr>
          <p:cNvSpPr>
            <a:spLocks noGrp="1"/>
          </p:cNvSpPr>
          <p:nvPr>
            <p:ph type="title"/>
          </p:nvPr>
        </p:nvSpPr>
        <p:spPr/>
        <p:txBody>
          <a:bodyPr/>
          <a:lstStyle/>
          <a:p>
            <a:r>
              <a:rPr lang="en-US" dirty="0"/>
              <a:t>Business and Strategic Planning</a:t>
            </a:r>
          </a:p>
        </p:txBody>
      </p:sp>
      <p:sp>
        <p:nvSpPr>
          <p:cNvPr id="5" name="Content Placeholder 4">
            <a:extLst>
              <a:ext uri="{FF2B5EF4-FFF2-40B4-BE49-F238E27FC236}">
                <a16:creationId xmlns:a16="http://schemas.microsoft.com/office/drawing/2014/main" id="{0C52269D-01A6-469C-99E0-87B8D1CA604C}"/>
              </a:ext>
            </a:extLst>
          </p:cNvPr>
          <p:cNvSpPr>
            <a:spLocks noGrp="1"/>
          </p:cNvSpPr>
          <p:nvPr>
            <p:ph idx="1"/>
          </p:nvPr>
        </p:nvSpPr>
        <p:spPr/>
        <p:txBody>
          <a:bodyPr/>
          <a:lstStyle/>
          <a:p>
            <a:r>
              <a:rPr lang="en-US" sz="2800" dirty="0"/>
              <a:t>Business/Operational Plan</a:t>
            </a:r>
          </a:p>
          <a:p>
            <a:pPr lvl="1"/>
            <a:r>
              <a:rPr lang="en-US" sz="2800" dirty="0"/>
              <a:t>Deals with the operations and marketing</a:t>
            </a:r>
          </a:p>
          <a:p>
            <a:pPr lvl="1"/>
            <a:r>
              <a:rPr lang="en-US" sz="2800" dirty="0"/>
              <a:t>Usually focused on the next 6 months to a year</a:t>
            </a:r>
          </a:p>
          <a:p>
            <a:r>
              <a:rPr lang="en-US" sz="2800" dirty="0"/>
              <a:t>Elements of a business Plan</a:t>
            </a:r>
          </a:p>
          <a:p>
            <a:pPr marL="1017270" lvl="1" indent="-514350">
              <a:buFont typeface="+mj-lt"/>
              <a:buAutoNum type="arabicPeriod"/>
            </a:pPr>
            <a:r>
              <a:rPr lang="en-US" sz="2600" dirty="0"/>
              <a:t>Revenue sources/mix</a:t>
            </a:r>
          </a:p>
          <a:p>
            <a:pPr marL="1017270" lvl="1" indent="-514350">
              <a:buFont typeface="+mj-lt"/>
              <a:buAutoNum type="arabicPeriod"/>
            </a:pPr>
            <a:r>
              <a:rPr lang="en-US" sz="2600" dirty="0"/>
              <a:t>Operational Costs (aka Overhead)</a:t>
            </a:r>
          </a:p>
          <a:p>
            <a:pPr marL="1017270" lvl="1" indent="-514350">
              <a:buFont typeface="+mj-lt"/>
              <a:buAutoNum type="arabicPeriod"/>
            </a:pPr>
            <a:r>
              <a:rPr lang="en-US" sz="2600" dirty="0"/>
              <a:t>Program Costs</a:t>
            </a:r>
          </a:p>
          <a:p>
            <a:pPr marL="1017270" lvl="1" indent="-514350">
              <a:buFont typeface="+mj-lt"/>
              <a:buAutoNum type="arabicPeriod"/>
            </a:pPr>
            <a:r>
              <a:rPr lang="en-US" sz="2600" dirty="0"/>
              <a:t>Capital Structure</a:t>
            </a:r>
          </a:p>
          <a:p>
            <a:pPr lvl="1"/>
            <a:endParaRPr lang="en-US" dirty="0"/>
          </a:p>
          <a:p>
            <a:pPr lvl="1"/>
            <a:endParaRPr lang="en-US" dirty="0"/>
          </a:p>
        </p:txBody>
      </p:sp>
      <p:sp>
        <p:nvSpPr>
          <p:cNvPr id="6" name="Rectangle 5" descr="Checklist">
            <a:extLst>
              <a:ext uri="{FF2B5EF4-FFF2-40B4-BE49-F238E27FC236}">
                <a16:creationId xmlns:a16="http://schemas.microsoft.com/office/drawing/2014/main" id="{B4B8455B-373C-4AF5-87A0-2EE2217F3F70}"/>
              </a:ext>
            </a:extLst>
          </p:cNvPr>
          <p:cNvSpPr/>
          <p:nvPr/>
        </p:nvSpPr>
        <p:spPr>
          <a:xfrm>
            <a:off x="1158506" y="1349006"/>
            <a:ext cx="807187" cy="807187"/>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665492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C5A83E-C5FE-44AB-A1C0-55B8944AA8E9}"/>
              </a:ext>
            </a:extLst>
          </p:cNvPr>
          <p:cNvSpPr>
            <a:spLocks noGrp="1"/>
          </p:cNvSpPr>
          <p:nvPr>
            <p:ph type="title"/>
          </p:nvPr>
        </p:nvSpPr>
        <p:spPr/>
        <p:txBody>
          <a:bodyPr/>
          <a:lstStyle/>
          <a:p>
            <a:r>
              <a:rPr lang="en-US" dirty="0"/>
              <a:t>Business and Strategic Planning</a:t>
            </a:r>
          </a:p>
        </p:txBody>
      </p:sp>
      <p:sp>
        <p:nvSpPr>
          <p:cNvPr id="5" name="Content Placeholder 4">
            <a:extLst>
              <a:ext uri="{FF2B5EF4-FFF2-40B4-BE49-F238E27FC236}">
                <a16:creationId xmlns:a16="http://schemas.microsoft.com/office/drawing/2014/main" id="{0C52269D-01A6-469C-99E0-87B8D1CA604C}"/>
              </a:ext>
            </a:extLst>
          </p:cNvPr>
          <p:cNvSpPr>
            <a:spLocks noGrp="1"/>
          </p:cNvSpPr>
          <p:nvPr>
            <p:ph idx="1"/>
          </p:nvPr>
        </p:nvSpPr>
        <p:spPr/>
        <p:txBody>
          <a:bodyPr/>
          <a:lstStyle/>
          <a:p>
            <a:pPr lvl="1"/>
            <a:r>
              <a:rPr lang="en-US" sz="2800" dirty="0"/>
              <a:t>Elements of a Strategic Plan</a:t>
            </a:r>
          </a:p>
          <a:p>
            <a:pPr lvl="2"/>
            <a:r>
              <a:rPr lang="en-US" sz="2800" dirty="0"/>
              <a:t>Environmental Scan/Market Analysis</a:t>
            </a:r>
          </a:p>
          <a:p>
            <a:pPr lvl="2"/>
            <a:r>
              <a:rPr lang="en-US" sz="2800" dirty="0"/>
              <a:t>Clearly Defined Goals and Objectives</a:t>
            </a:r>
          </a:p>
          <a:p>
            <a:pPr lvl="2"/>
            <a:r>
              <a:rPr lang="en-US" sz="2800" dirty="0"/>
              <a:t>Specific actions and Individuals Responsible</a:t>
            </a:r>
          </a:p>
          <a:p>
            <a:pPr lvl="2"/>
            <a:r>
              <a:rPr lang="en-US" sz="2800" dirty="0"/>
              <a:t>Supported by Resources for Implementation</a:t>
            </a:r>
          </a:p>
          <a:p>
            <a:pPr lvl="2"/>
            <a:r>
              <a:rPr lang="en-US" sz="2800" dirty="0"/>
              <a:t>Reviewed and Updated Regularly</a:t>
            </a:r>
          </a:p>
          <a:p>
            <a:pPr lvl="1"/>
            <a:endParaRPr lang="en-US" dirty="0"/>
          </a:p>
        </p:txBody>
      </p:sp>
      <p:sp>
        <p:nvSpPr>
          <p:cNvPr id="6" name="Rectangle 5" descr="Checklist">
            <a:extLst>
              <a:ext uri="{FF2B5EF4-FFF2-40B4-BE49-F238E27FC236}">
                <a16:creationId xmlns:a16="http://schemas.microsoft.com/office/drawing/2014/main" id="{B4B8455B-373C-4AF5-87A0-2EE2217F3F70}"/>
              </a:ext>
            </a:extLst>
          </p:cNvPr>
          <p:cNvSpPr/>
          <p:nvPr/>
        </p:nvSpPr>
        <p:spPr>
          <a:xfrm>
            <a:off x="1158506" y="1349006"/>
            <a:ext cx="807187" cy="807187"/>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3597309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C07B-F60B-4AB8-9AF7-97625038CFC8}"/>
              </a:ext>
            </a:extLst>
          </p:cNvPr>
          <p:cNvSpPr>
            <a:spLocks noGrp="1"/>
          </p:cNvSpPr>
          <p:nvPr>
            <p:ph type="title"/>
          </p:nvPr>
        </p:nvSpPr>
        <p:spPr/>
        <p:txBody>
          <a:bodyPr/>
          <a:lstStyle/>
          <a:p>
            <a:r>
              <a:rPr lang="en-US" dirty="0"/>
              <a:t>Business and Strategic Planning</a:t>
            </a:r>
          </a:p>
        </p:txBody>
      </p:sp>
      <p:sp>
        <p:nvSpPr>
          <p:cNvPr id="3" name="Content Placeholder 2">
            <a:extLst>
              <a:ext uri="{FF2B5EF4-FFF2-40B4-BE49-F238E27FC236}">
                <a16:creationId xmlns:a16="http://schemas.microsoft.com/office/drawing/2014/main" id="{1C2D7DC4-578B-423A-861E-CE265AB73CB9}"/>
              </a:ext>
            </a:extLst>
          </p:cNvPr>
          <p:cNvSpPr>
            <a:spLocks noGrp="1"/>
          </p:cNvSpPr>
          <p:nvPr>
            <p:ph idx="1"/>
          </p:nvPr>
        </p:nvSpPr>
        <p:spPr/>
        <p:txBody>
          <a:bodyPr/>
          <a:lstStyle/>
          <a:p>
            <a:r>
              <a:rPr lang="en-US" sz="3200" dirty="0"/>
              <a:t>Goal Setting</a:t>
            </a:r>
          </a:p>
          <a:p>
            <a:pPr lvl="1"/>
            <a:r>
              <a:rPr lang="en-US" sz="3000" b="1" dirty="0"/>
              <a:t>S</a:t>
            </a:r>
            <a:r>
              <a:rPr lang="en-US" sz="3000" dirty="0"/>
              <a:t>pecific</a:t>
            </a:r>
          </a:p>
          <a:p>
            <a:pPr lvl="1"/>
            <a:r>
              <a:rPr lang="en-US" sz="3000" b="1" dirty="0"/>
              <a:t>M</a:t>
            </a:r>
            <a:r>
              <a:rPr lang="en-US" sz="3000" dirty="0"/>
              <a:t>easurable</a:t>
            </a:r>
          </a:p>
          <a:p>
            <a:pPr lvl="1"/>
            <a:r>
              <a:rPr lang="en-US" sz="3000" b="1" dirty="0"/>
              <a:t>A</a:t>
            </a:r>
            <a:r>
              <a:rPr lang="en-US" sz="3000" dirty="0"/>
              <a:t>chievable</a:t>
            </a:r>
          </a:p>
          <a:p>
            <a:pPr lvl="1"/>
            <a:r>
              <a:rPr lang="en-US" sz="3000" b="1" dirty="0"/>
              <a:t>R</a:t>
            </a:r>
            <a:r>
              <a:rPr lang="en-US" sz="3000" dirty="0"/>
              <a:t>elevant</a:t>
            </a:r>
          </a:p>
          <a:p>
            <a:pPr lvl="1"/>
            <a:r>
              <a:rPr lang="en-US" sz="3000" b="1" dirty="0"/>
              <a:t>T</a:t>
            </a:r>
            <a:r>
              <a:rPr lang="en-US" sz="3000" dirty="0"/>
              <a:t>ime-Bound</a:t>
            </a:r>
          </a:p>
          <a:p>
            <a:endParaRPr lang="en-US" dirty="0"/>
          </a:p>
        </p:txBody>
      </p:sp>
      <p:sp>
        <p:nvSpPr>
          <p:cNvPr id="4" name="Rectangle 3" descr="Checklist">
            <a:extLst>
              <a:ext uri="{FF2B5EF4-FFF2-40B4-BE49-F238E27FC236}">
                <a16:creationId xmlns:a16="http://schemas.microsoft.com/office/drawing/2014/main" id="{BF8385D2-F3E9-4C52-8293-BD7860667CA3}"/>
              </a:ext>
            </a:extLst>
          </p:cNvPr>
          <p:cNvSpPr/>
          <p:nvPr/>
        </p:nvSpPr>
        <p:spPr>
          <a:xfrm>
            <a:off x="1158506" y="1349006"/>
            <a:ext cx="807187" cy="807187"/>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1481659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93FC0A-4858-42AC-AB33-6C80E8097D5D}"/>
              </a:ext>
            </a:extLst>
          </p:cNvPr>
          <p:cNvSpPr>
            <a:spLocks noGrp="1"/>
          </p:cNvSpPr>
          <p:nvPr>
            <p:ph type="title"/>
          </p:nvPr>
        </p:nvSpPr>
        <p:spPr/>
        <p:txBody>
          <a:bodyPr/>
          <a:lstStyle/>
          <a:p>
            <a:r>
              <a:rPr lang="en-US" dirty="0"/>
              <a:t>Building People Capacity</a:t>
            </a:r>
          </a:p>
        </p:txBody>
      </p:sp>
      <p:sp>
        <p:nvSpPr>
          <p:cNvPr id="5" name="Text Placeholder 4">
            <a:extLst>
              <a:ext uri="{FF2B5EF4-FFF2-40B4-BE49-F238E27FC236}">
                <a16:creationId xmlns:a16="http://schemas.microsoft.com/office/drawing/2014/main" id="{10782E9A-1FB0-433C-88E1-C3921B1CEDB6}"/>
              </a:ext>
            </a:extLst>
          </p:cNvPr>
          <p:cNvSpPr>
            <a:spLocks noGrp="1"/>
          </p:cNvSpPr>
          <p:nvPr>
            <p:ph type="body" idx="1"/>
          </p:nvPr>
        </p:nvSpPr>
        <p:spPr/>
        <p:txBody>
          <a:bodyPr/>
          <a:lstStyle/>
          <a:p>
            <a:r>
              <a:rPr lang="en-US" dirty="0"/>
              <a:t> </a:t>
            </a:r>
          </a:p>
        </p:txBody>
      </p:sp>
    </p:spTree>
    <p:extLst>
      <p:ext uri="{BB962C8B-B14F-4D97-AF65-F5344CB8AC3E}">
        <p14:creationId xmlns:p14="http://schemas.microsoft.com/office/powerpoint/2010/main" val="491799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3E023-E2FD-4127-A5D6-7D3A621551DF}"/>
              </a:ext>
            </a:extLst>
          </p:cNvPr>
          <p:cNvSpPr>
            <a:spLocks noGrp="1"/>
          </p:cNvSpPr>
          <p:nvPr>
            <p:ph type="title"/>
          </p:nvPr>
        </p:nvSpPr>
        <p:spPr/>
        <p:txBody>
          <a:bodyPr/>
          <a:lstStyle/>
          <a:p>
            <a:r>
              <a:rPr lang="en-US" dirty="0"/>
              <a:t>Staff and Volunteers</a:t>
            </a:r>
          </a:p>
        </p:txBody>
      </p:sp>
      <p:sp>
        <p:nvSpPr>
          <p:cNvPr id="3" name="Content Placeholder 2">
            <a:extLst>
              <a:ext uri="{FF2B5EF4-FFF2-40B4-BE49-F238E27FC236}">
                <a16:creationId xmlns:a16="http://schemas.microsoft.com/office/drawing/2014/main" id="{263CC463-8F68-45BB-9196-3A9F3FDD0A87}"/>
              </a:ext>
            </a:extLst>
          </p:cNvPr>
          <p:cNvSpPr>
            <a:spLocks noGrp="1"/>
          </p:cNvSpPr>
          <p:nvPr>
            <p:ph idx="1"/>
          </p:nvPr>
        </p:nvSpPr>
        <p:spPr/>
        <p:txBody>
          <a:bodyPr/>
          <a:lstStyle/>
          <a:p>
            <a:pPr lvl="1"/>
            <a:r>
              <a:rPr lang="en-US" sz="2800" dirty="0"/>
              <a:t>Policies and Procedures for Staff</a:t>
            </a:r>
          </a:p>
          <a:p>
            <a:pPr lvl="2"/>
            <a:r>
              <a:rPr lang="en-US" sz="2600" dirty="0"/>
              <a:t>Comply with State, Federal and local  laws, including:</a:t>
            </a:r>
          </a:p>
          <a:p>
            <a:pPr lvl="3"/>
            <a:r>
              <a:rPr lang="en-US" sz="2400" dirty="0"/>
              <a:t>Payroll taxes</a:t>
            </a:r>
          </a:p>
          <a:p>
            <a:pPr lvl="3"/>
            <a:r>
              <a:rPr lang="en-US" sz="2400" dirty="0"/>
              <a:t>Workers compensation</a:t>
            </a:r>
          </a:p>
          <a:p>
            <a:pPr lvl="3"/>
            <a:r>
              <a:rPr lang="en-US" sz="2400" dirty="0"/>
              <a:t>Unemployment</a:t>
            </a:r>
          </a:p>
          <a:p>
            <a:pPr lvl="2"/>
            <a:r>
              <a:rPr lang="en-US" sz="2600" dirty="0"/>
              <a:t>Accurate designation of employees vs. contractors</a:t>
            </a:r>
          </a:p>
          <a:p>
            <a:pPr lvl="3"/>
            <a:r>
              <a:rPr lang="en-US" sz="2400" dirty="0"/>
              <a:t>Wage and hour laws </a:t>
            </a:r>
          </a:p>
          <a:p>
            <a:endParaRPr lang="en-US" dirty="0"/>
          </a:p>
        </p:txBody>
      </p:sp>
      <p:sp>
        <p:nvSpPr>
          <p:cNvPr id="4" name="Rectangle 3" descr="Office worker">
            <a:extLst>
              <a:ext uri="{FF2B5EF4-FFF2-40B4-BE49-F238E27FC236}">
                <a16:creationId xmlns:a16="http://schemas.microsoft.com/office/drawing/2014/main" id="{46F2D9DC-E3FE-495D-8FB7-E6325CAC78F3}"/>
              </a:ext>
            </a:extLst>
          </p:cNvPr>
          <p:cNvSpPr/>
          <p:nvPr/>
        </p:nvSpPr>
        <p:spPr>
          <a:xfrm>
            <a:off x="1007533" y="1657350"/>
            <a:ext cx="706968" cy="746493"/>
          </a:xfrm>
          <a:prstGeom prst="rect">
            <a:avLst/>
          </a:prstGeom>
          <a:blipFill>
            <a:blip r:embed="rId3">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Tree>
    <p:extLst>
      <p:ext uri="{BB962C8B-B14F-4D97-AF65-F5344CB8AC3E}">
        <p14:creationId xmlns:p14="http://schemas.microsoft.com/office/powerpoint/2010/main" val="2217875931"/>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8CEA0254-3646-4633-AE89-92733C2D6975}">
  <ds:schemaRefs>
    <ds:schemaRef ds:uri="http://schemas.microsoft.com/sharepoint/v3/contenttype/forms"/>
  </ds:schemaRefs>
</ds:datastoreItem>
</file>

<file path=customXml/itemProps2.xml><?xml version="1.0" encoding="utf-8"?>
<ds:datastoreItem xmlns:ds="http://schemas.openxmlformats.org/officeDocument/2006/customXml" ds:itemID="{0BD8AF61-0EFE-4B67-AC63-165AA360F9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5A9C098-A058-4A59-AA77-E2402053F600}">
  <ds:schemaRefs>
    <ds:schemaRef ds:uri="http://purl.org/dc/elements/1.1/"/>
    <ds:schemaRef ds:uri="16c05727-aa75-4e4a-9b5f-8a80a1165891"/>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71af3243-3dd4-4a8d-8c0d-dd76da1f02a5"/>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Frame design</Template>
  <TotalTime>0</TotalTime>
  <Words>4139</Words>
  <Application>Microsoft Office PowerPoint</Application>
  <PresentationFormat>Widescreen</PresentationFormat>
  <Paragraphs>219</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Corbel</vt:lpstr>
      <vt:lpstr>Wingdings 2</vt:lpstr>
      <vt:lpstr>Frame</vt:lpstr>
      <vt:lpstr>Going Beyond Great Programs</vt:lpstr>
      <vt:lpstr>The Wobbly Stool</vt:lpstr>
      <vt:lpstr>Today’s Webinar</vt:lpstr>
      <vt:lpstr>Planning for the Future</vt:lpstr>
      <vt:lpstr>Business and Strategic Planning</vt:lpstr>
      <vt:lpstr>Business and Strategic Planning</vt:lpstr>
      <vt:lpstr>Business and Strategic Planning</vt:lpstr>
      <vt:lpstr>Building People Capacity</vt:lpstr>
      <vt:lpstr>Staff and Volunteers</vt:lpstr>
      <vt:lpstr>Staff and Volunteers</vt:lpstr>
      <vt:lpstr>What is the Board’s Role?</vt:lpstr>
      <vt:lpstr>What is the Board’s Role?</vt:lpstr>
      <vt:lpstr>Staff and Volunteers</vt:lpstr>
      <vt:lpstr>Finances and Oversight</vt:lpstr>
      <vt:lpstr>Finances and Oversight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2023-01-05T18:00:38Z</dcterms:created>
  <dcterms:modified xsi:type="dcterms:W3CDTF">2023-01-23T17:35:23Z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